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 id="2147483734" r:id="rId3"/>
  </p:sldMasterIdLst>
  <p:sldIdLst>
    <p:sldId id="256" r:id="rId4"/>
    <p:sldId id="257" r:id="rId5"/>
    <p:sldId id="258" r:id="rId6"/>
    <p:sldId id="269" r:id="rId7"/>
    <p:sldId id="268" r:id="rId8"/>
    <p:sldId id="270" r:id="rId9"/>
    <p:sldId id="271" r:id="rId10"/>
    <p:sldId id="272" r:id="rId11"/>
    <p:sldId id="273" r:id="rId12"/>
    <p:sldId id="274" r:id="rId13"/>
    <p:sldId id="275" r:id="rId14"/>
    <p:sldId id="259" r:id="rId15"/>
    <p:sldId id="264" r:id="rId16"/>
    <p:sldId id="265" r:id="rId17"/>
    <p:sldId id="266" r:id="rId18"/>
    <p:sldId id="276" r:id="rId19"/>
    <p:sldId id="267" r:id="rId20"/>
    <p:sldId id="261"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108" d="100"/>
          <a:sy n="108" d="100"/>
        </p:scale>
        <p:origin x="1302" y="96"/>
      </p:cViewPr>
      <p:guideLst>
        <p:guide orient="horz" pos="2160"/>
        <p:guide pos="2880"/>
      </p:guideLst>
    </p:cSldViewPr>
  </p:slideViewPr>
  <p:outlineViewPr>
    <p:cViewPr>
      <p:scale>
        <a:sx n="33" d="100"/>
        <a:sy n="33" d="100"/>
      </p:scale>
      <p:origin x="0" y="152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F5D897A-2554-499E-B6E9-37074995C627}" type="datetimeFigureOut">
              <a:rPr lang="en-GB" smtClean="0"/>
              <a:t>14/03/2019</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E3C59AF-D38B-46AD-B682-8176392A617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31"/>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5D897A-2554-499E-B6E9-37074995C627}"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3C59AF-D38B-46AD-B682-8176392A617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5" y="274642"/>
            <a:ext cx="1777471"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5D897A-2554-499E-B6E9-37074995C627}"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3C59AF-D38B-46AD-B682-8176392A6173}"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2646E7A-F69C-4AE1-9A31-1B036F0C2AD9}"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A47359-F0F4-47C0-9AD4-355B42251BDD}" type="slidenum">
              <a:rPr lang="en-GB" smtClean="0"/>
              <a:t>‹#›</a:t>
            </a:fld>
            <a:endParaRPr lang="en-GB"/>
          </a:p>
        </p:txBody>
      </p:sp>
    </p:spTree>
    <p:extLst>
      <p:ext uri="{BB962C8B-B14F-4D97-AF65-F5344CB8AC3E}">
        <p14:creationId xmlns:p14="http://schemas.microsoft.com/office/powerpoint/2010/main" val="4125164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2646E7A-F69C-4AE1-9A31-1B036F0C2AD9}"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A47359-F0F4-47C0-9AD4-355B42251BDD}" type="slidenum">
              <a:rPr lang="en-GB" smtClean="0"/>
              <a:t>‹#›</a:t>
            </a:fld>
            <a:endParaRPr lang="en-GB"/>
          </a:p>
        </p:txBody>
      </p:sp>
    </p:spTree>
    <p:extLst>
      <p:ext uri="{BB962C8B-B14F-4D97-AF65-F5344CB8AC3E}">
        <p14:creationId xmlns:p14="http://schemas.microsoft.com/office/powerpoint/2010/main" val="2277789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646E7A-F69C-4AE1-9A31-1B036F0C2AD9}"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A47359-F0F4-47C0-9AD4-355B42251BDD}" type="slidenum">
              <a:rPr lang="en-GB" smtClean="0"/>
              <a:t>‹#›</a:t>
            </a:fld>
            <a:endParaRPr lang="en-GB"/>
          </a:p>
        </p:txBody>
      </p:sp>
    </p:spTree>
    <p:extLst>
      <p:ext uri="{BB962C8B-B14F-4D97-AF65-F5344CB8AC3E}">
        <p14:creationId xmlns:p14="http://schemas.microsoft.com/office/powerpoint/2010/main" val="2328987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2646E7A-F69C-4AE1-9A31-1B036F0C2AD9}"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A47359-F0F4-47C0-9AD4-355B42251BDD}" type="slidenum">
              <a:rPr lang="en-GB" smtClean="0"/>
              <a:t>‹#›</a:t>
            </a:fld>
            <a:endParaRPr lang="en-GB"/>
          </a:p>
        </p:txBody>
      </p:sp>
    </p:spTree>
    <p:extLst>
      <p:ext uri="{BB962C8B-B14F-4D97-AF65-F5344CB8AC3E}">
        <p14:creationId xmlns:p14="http://schemas.microsoft.com/office/powerpoint/2010/main" val="1709114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2646E7A-F69C-4AE1-9A31-1B036F0C2AD9}" type="datetimeFigureOut">
              <a:rPr lang="en-GB" smtClean="0"/>
              <a:t>14/03/2019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A47359-F0F4-47C0-9AD4-355B42251BDD}" type="slidenum">
              <a:rPr lang="en-GB" smtClean="0"/>
              <a:t>‹#›</a:t>
            </a:fld>
            <a:endParaRPr lang="en-GB"/>
          </a:p>
        </p:txBody>
      </p:sp>
    </p:spTree>
    <p:extLst>
      <p:ext uri="{BB962C8B-B14F-4D97-AF65-F5344CB8AC3E}">
        <p14:creationId xmlns:p14="http://schemas.microsoft.com/office/powerpoint/2010/main" val="2010850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2646E7A-F69C-4AE1-9A31-1B036F0C2AD9}" type="datetimeFigureOut">
              <a:rPr lang="en-GB" smtClean="0"/>
              <a:t>14/03/2019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A47359-F0F4-47C0-9AD4-355B42251BDD}" type="slidenum">
              <a:rPr lang="en-GB" smtClean="0"/>
              <a:t>‹#›</a:t>
            </a:fld>
            <a:endParaRPr lang="en-GB"/>
          </a:p>
        </p:txBody>
      </p:sp>
    </p:spTree>
    <p:extLst>
      <p:ext uri="{BB962C8B-B14F-4D97-AF65-F5344CB8AC3E}">
        <p14:creationId xmlns:p14="http://schemas.microsoft.com/office/powerpoint/2010/main" val="14763110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46E7A-F69C-4AE1-9A31-1B036F0C2AD9}" type="datetimeFigureOut">
              <a:rPr lang="en-GB" smtClean="0"/>
              <a:t>14/03/2019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A47359-F0F4-47C0-9AD4-355B42251BDD}" type="slidenum">
              <a:rPr lang="en-GB" smtClean="0"/>
              <a:t>‹#›</a:t>
            </a:fld>
            <a:endParaRPr lang="en-GB"/>
          </a:p>
        </p:txBody>
      </p:sp>
    </p:spTree>
    <p:extLst>
      <p:ext uri="{BB962C8B-B14F-4D97-AF65-F5344CB8AC3E}">
        <p14:creationId xmlns:p14="http://schemas.microsoft.com/office/powerpoint/2010/main" val="3920564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646E7A-F69C-4AE1-9A31-1B036F0C2AD9}"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A47359-F0F4-47C0-9AD4-355B42251BDD}" type="slidenum">
              <a:rPr lang="en-GB" smtClean="0"/>
              <a:t>‹#›</a:t>
            </a:fld>
            <a:endParaRPr lang="en-GB"/>
          </a:p>
        </p:txBody>
      </p:sp>
    </p:spTree>
    <p:extLst>
      <p:ext uri="{BB962C8B-B14F-4D97-AF65-F5344CB8AC3E}">
        <p14:creationId xmlns:p14="http://schemas.microsoft.com/office/powerpoint/2010/main" val="314321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5D897A-2554-499E-B6E9-37074995C627}"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3C59AF-D38B-46AD-B682-8176392A6173}"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646E7A-F69C-4AE1-9A31-1B036F0C2AD9}"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A47359-F0F4-47C0-9AD4-355B42251BDD}" type="slidenum">
              <a:rPr lang="en-GB" smtClean="0"/>
              <a:t>‹#›</a:t>
            </a:fld>
            <a:endParaRPr lang="en-GB"/>
          </a:p>
        </p:txBody>
      </p:sp>
    </p:spTree>
    <p:extLst>
      <p:ext uri="{BB962C8B-B14F-4D97-AF65-F5344CB8AC3E}">
        <p14:creationId xmlns:p14="http://schemas.microsoft.com/office/powerpoint/2010/main" val="23494130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2646E7A-F69C-4AE1-9A31-1B036F0C2AD9}"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A47359-F0F4-47C0-9AD4-355B42251BDD}" type="slidenum">
              <a:rPr lang="en-GB" smtClean="0"/>
              <a:t>‹#›</a:t>
            </a:fld>
            <a:endParaRPr lang="en-GB"/>
          </a:p>
        </p:txBody>
      </p:sp>
    </p:spTree>
    <p:extLst>
      <p:ext uri="{BB962C8B-B14F-4D97-AF65-F5344CB8AC3E}">
        <p14:creationId xmlns:p14="http://schemas.microsoft.com/office/powerpoint/2010/main" val="2732835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2646E7A-F69C-4AE1-9A31-1B036F0C2AD9}"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A47359-F0F4-47C0-9AD4-355B42251BDD}" type="slidenum">
              <a:rPr lang="en-GB" smtClean="0"/>
              <a:t>‹#›</a:t>
            </a:fld>
            <a:endParaRPr lang="en-GB"/>
          </a:p>
        </p:txBody>
      </p:sp>
    </p:spTree>
    <p:extLst>
      <p:ext uri="{BB962C8B-B14F-4D97-AF65-F5344CB8AC3E}">
        <p14:creationId xmlns:p14="http://schemas.microsoft.com/office/powerpoint/2010/main" val="22822556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2646E7A-F69C-4AE1-9A31-1B036F0C2AD9}" type="datetimeFigureOut">
              <a:rPr lang="en-GB" smtClean="0"/>
              <a:t>14/03/2019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A47359-F0F4-47C0-9AD4-355B42251BDD}" type="slidenum">
              <a:rPr lang="en-GB" smtClean="0"/>
              <a:t>‹#›</a:t>
            </a:fld>
            <a:endParaRPr lang="en-GB"/>
          </a:p>
        </p:txBody>
      </p:sp>
    </p:spTree>
    <p:extLst>
      <p:ext uri="{BB962C8B-B14F-4D97-AF65-F5344CB8AC3E}">
        <p14:creationId xmlns:p14="http://schemas.microsoft.com/office/powerpoint/2010/main" val="23955830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2646E7A-F69C-4AE1-9A31-1B036F0C2AD9}" type="datetimeFigureOut">
              <a:rPr lang="en-GB" smtClean="0"/>
              <a:t>14/03/2019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A47359-F0F4-47C0-9AD4-355B42251BDD}" type="slidenum">
              <a:rPr lang="en-GB" smtClean="0"/>
              <a:t>‹#›</a:t>
            </a:fld>
            <a:endParaRPr lang="en-GB"/>
          </a:p>
        </p:txBody>
      </p:sp>
    </p:spTree>
    <p:extLst>
      <p:ext uri="{BB962C8B-B14F-4D97-AF65-F5344CB8AC3E}">
        <p14:creationId xmlns:p14="http://schemas.microsoft.com/office/powerpoint/2010/main" val="25904323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080BD0F-D34B-426B-B819-A4DE4DC22C62}"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900990-F342-4EF8-8FD8-ED9972A1EC70}" type="slidenum">
              <a:rPr lang="en-GB" smtClean="0"/>
              <a:t>‹#›</a:t>
            </a:fld>
            <a:endParaRPr lang="en-GB"/>
          </a:p>
        </p:txBody>
      </p:sp>
    </p:spTree>
    <p:extLst>
      <p:ext uri="{BB962C8B-B14F-4D97-AF65-F5344CB8AC3E}">
        <p14:creationId xmlns:p14="http://schemas.microsoft.com/office/powerpoint/2010/main" val="20955277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080BD0F-D34B-426B-B819-A4DE4DC22C62}"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900990-F342-4EF8-8FD8-ED9972A1EC70}" type="slidenum">
              <a:rPr lang="en-GB" smtClean="0"/>
              <a:t>‹#›</a:t>
            </a:fld>
            <a:endParaRPr lang="en-GB"/>
          </a:p>
        </p:txBody>
      </p:sp>
    </p:spTree>
    <p:extLst>
      <p:ext uri="{BB962C8B-B14F-4D97-AF65-F5344CB8AC3E}">
        <p14:creationId xmlns:p14="http://schemas.microsoft.com/office/powerpoint/2010/main" val="10948548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80BD0F-D34B-426B-B819-A4DE4DC22C62}"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900990-F342-4EF8-8FD8-ED9972A1EC70}" type="slidenum">
              <a:rPr lang="en-GB" smtClean="0"/>
              <a:t>‹#›</a:t>
            </a:fld>
            <a:endParaRPr lang="en-GB"/>
          </a:p>
        </p:txBody>
      </p:sp>
    </p:spTree>
    <p:extLst>
      <p:ext uri="{BB962C8B-B14F-4D97-AF65-F5344CB8AC3E}">
        <p14:creationId xmlns:p14="http://schemas.microsoft.com/office/powerpoint/2010/main" val="3693565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080BD0F-D34B-426B-B819-A4DE4DC22C62}"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900990-F342-4EF8-8FD8-ED9972A1EC70}" type="slidenum">
              <a:rPr lang="en-GB" smtClean="0"/>
              <a:t>‹#›</a:t>
            </a:fld>
            <a:endParaRPr lang="en-GB"/>
          </a:p>
        </p:txBody>
      </p:sp>
    </p:spTree>
    <p:extLst>
      <p:ext uri="{BB962C8B-B14F-4D97-AF65-F5344CB8AC3E}">
        <p14:creationId xmlns:p14="http://schemas.microsoft.com/office/powerpoint/2010/main" val="16873415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080BD0F-D34B-426B-B819-A4DE4DC22C62}" type="datetimeFigureOut">
              <a:rPr lang="en-GB" smtClean="0"/>
              <a:t>14/03/2019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900990-F342-4EF8-8FD8-ED9972A1EC70}" type="slidenum">
              <a:rPr lang="en-GB" smtClean="0"/>
              <a:t>‹#›</a:t>
            </a:fld>
            <a:endParaRPr lang="en-GB"/>
          </a:p>
        </p:txBody>
      </p:sp>
    </p:spTree>
    <p:extLst>
      <p:ext uri="{BB962C8B-B14F-4D97-AF65-F5344CB8AC3E}">
        <p14:creationId xmlns:p14="http://schemas.microsoft.com/office/powerpoint/2010/main" val="3836319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F5D897A-2554-499E-B6E9-37074995C627}"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3C59AF-D38B-46AD-B682-8176392A6173}"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080BD0F-D34B-426B-B819-A4DE4DC22C62}" type="datetimeFigureOut">
              <a:rPr lang="en-GB" smtClean="0"/>
              <a:t>14/03/2019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900990-F342-4EF8-8FD8-ED9972A1EC70}" type="slidenum">
              <a:rPr lang="en-GB" smtClean="0"/>
              <a:t>‹#›</a:t>
            </a:fld>
            <a:endParaRPr lang="en-GB"/>
          </a:p>
        </p:txBody>
      </p:sp>
    </p:spTree>
    <p:extLst>
      <p:ext uri="{BB962C8B-B14F-4D97-AF65-F5344CB8AC3E}">
        <p14:creationId xmlns:p14="http://schemas.microsoft.com/office/powerpoint/2010/main" val="32856865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80BD0F-D34B-426B-B819-A4DE4DC22C62}" type="datetimeFigureOut">
              <a:rPr lang="en-GB" smtClean="0"/>
              <a:t>14/03/2019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900990-F342-4EF8-8FD8-ED9972A1EC70}" type="slidenum">
              <a:rPr lang="en-GB" smtClean="0"/>
              <a:t>‹#›</a:t>
            </a:fld>
            <a:endParaRPr lang="en-GB"/>
          </a:p>
        </p:txBody>
      </p:sp>
    </p:spTree>
    <p:extLst>
      <p:ext uri="{BB962C8B-B14F-4D97-AF65-F5344CB8AC3E}">
        <p14:creationId xmlns:p14="http://schemas.microsoft.com/office/powerpoint/2010/main" val="32673237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80BD0F-D34B-426B-B819-A4DE4DC22C62}"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900990-F342-4EF8-8FD8-ED9972A1EC70}" type="slidenum">
              <a:rPr lang="en-GB" smtClean="0"/>
              <a:t>‹#›</a:t>
            </a:fld>
            <a:endParaRPr lang="en-GB"/>
          </a:p>
        </p:txBody>
      </p:sp>
    </p:spTree>
    <p:extLst>
      <p:ext uri="{BB962C8B-B14F-4D97-AF65-F5344CB8AC3E}">
        <p14:creationId xmlns:p14="http://schemas.microsoft.com/office/powerpoint/2010/main" val="35047475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80BD0F-D34B-426B-B819-A4DE4DC22C62}"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900990-F342-4EF8-8FD8-ED9972A1EC70}" type="slidenum">
              <a:rPr lang="en-GB" smtClean="0"/>
              <a:t>‹#›</a:t>
            </a:fld>
            <a:endParaRPr lang="en-GB"/>
          </a:p>
        </p:txBody>
      </p:sp>
    </p:spTree>
    <p:extLst>
      <p:ext uri="{BB962C8B-B14F-4D97-AF65-F5344CB8AC3E}">
        <p14:creationId xmlns:p14="http://schemas.microsoft.com/office/powerpoint/2010/main" val="12386907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080BD0F-D34B-426B-B819-A4DE4DC22C62}"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900990-F342-4EF8-8FD8-ED9972A1EC70}" type="slidenum">
              <a:rPr lang="en-GB" smtClean="0"/>
              <a:t>‹#›</a:t>
            </a:fld>
            <a:endParaRPr lang="en-GB"/>
          </a:p>
        </p:txBody>
      </p:sp>
    </p:spTree>
    <p:extLst>
      <p:ext uri="{BB962C8B-B14F-4D97-AF65-F5344CB8AC3E}">
        <p14:creationId xmlns:p14="http://schemas.microsoft.com/office/powerpoint/2010/main" val="12688445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080BD0F-D34B-426B-B819-A4DE4DC22C62}"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900990-F342-4EF8-8FD8-ED9972A1EC70}" type="slidenum">
              <a:rPr lang="en-GB" smtClean="0"/>
              <a:t>‹#›</a:t>
            </a:fld>
            <a:endParaRPr lang="en-GB"/>
          </a:p>
        </p:txBody>
      </p:sp>
    </p:spTree>
    <p:extLst>
      <p:ext uri="{BB962C8B-B14F-4D97-AF65-F5344CB8AC3E}">
        <p14:creationId xmlns:p14="http://schemas.microsoft.com/office/powerpoint/2010/main" val="3007780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F5D897A-2554-499E-B6E9-37074995C627}"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3C59AF-D38B-46AD-B682-8176392A6173}"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2"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9"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2"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7"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F5D897A-2554-499E-B6E9-37074995C627}" type="datetimeFigureOut">
              <a:rPr lang="en-GB" smtClean="0"/>
              <a:t>14/03/2019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3C59AF-D38B-46AD-B682-8176392A617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F5D897A-2554-499E-B6E9-37074995C627}" type="datetimeFigureOut">
              <a:rPr lang="en-GB" smtClean="0"/>
              <a:t>14/03/2019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3C59AF-D38B-46AD-B682-8176392A6173}"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5D897A-2554-499E-B6E9-37074995C627}" type="datetimeFigureOut">
              <a:rPr lang="en-GB" smtClean="0"/>
              <a:t>14/03/2019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3C59AF-D38B-46AD-B682-8176392A617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F5D897A-2554-499E-B6E9-37074995C627}"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3C59AF-D38B-46AD-B682-8176392A617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4"/>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F5D897A-2554-499E-B6E9-37074995C627}" type="datetimeFigureOut">
              <a:rPr lang="en-GB" smtClean="0"/>
              <a:t>14/03/2019</a:t>
            </a:fld>
            <a:endParaRPr lang="en-GB"/>
          </a:p>
        </p:txBody>
      </p:sp>
      <p:sp>
        <p:nvSpPr>
          <p:cNvPr id="6" name="Footer Placeholder 5"/>
          <p:cNvSpPr>
            <a:spLocks noGrp="1"/>
          </p:cNvSpPr>
          <p:nvPr>
            <p:ph type="ftr" sz="quarter" idx="11"/>
          </p:nvPr>
        </p:nvSpPr>
        <p:spPr>
          <a:xfrm>
            <a:off x="4380074" y="6407946"/>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E3C59AF-D38B-46AD-B682-8176392A6173}" type="slidenum">
              <a:rPr lang="en-GB" smtClean="0"/>
              <a:t>‹#›</a:t>
            </a:fld>
            <a:endParaRPr lang="en-GB"/>
          </a:p>
        </p:txBody>
      </p:sp>
      <p:sp>
        <p:nvSpPr>
          <p:cNvPr id="2" name="Title 1"/>
          <p:cNvSpPr>
            <a:spLocks noGrp="1"/>
          </p:cNvSpPr>
          <p:nvPr>
            <p:ph type="title"/>
          </p:nvPr>
        </p:nvSpPr>
        <p:spPr>
          <a:xfrm>
            <a:off x="228600" y="4865124"/>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8"/>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8"/>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F5D897A-2554-499E-B6E9-37074995C627}" type="datetimeFigureOut">
              <a:rPr lang="en-GB" smtClean="0"/>
              <a:t>14/03/2019</a:t>
            </a:fld>
            <a:endParaRPr lang="en-GB"/>
          </a:p>
        </p:txBody>
      </p:sp>
      <p:sp>
        <p:nvSpPr>
          <p:cNvPr id="22" name="Footer Placeholder 21"/>
          <p:cNvSpPr>
            <a:spLocks noGrp="1"/>
          </p:cNvSpPr>
          <p:nvPr>
            <p:ph type="ftr" sz="quarter" idx="3"/>
          </p:nvPr>
        </p:nvSpPr>
        <p:spPr>
          <a:xfrm>
            <a:off x="4380074" y="6407946"/>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1000" b="0">
                <a:solidFill>
                  <a:schemeClr val="tx1"/>
                </a:solidFill>
              </a:defRPr>
            </a:lvl1pPr>
            <a:extLst/>
          </a:lstStyle>
          <a:p>
            <a:fld id="{3E3C59AF-D38B-46AD-B682-8176392A617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46E7A-F69C-4AE1-9A31-1B036F0C2AD9}" type="datetimeFigureOut">
              <a:rPr lang="en-GB" smtClean="0"/>
              <a:t>14/03/2019</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47359-F0F4-47C0-9AD4-355B42251BDD}" type="slidenum">
              <a:rPr lang="en-GB" smtClean="0"/>
              <a:t>‹#›</a:t>
            </a:fld>
            <a:endParaRPr lang="en-GB"/>
          </a:p>
        </p:txBody>
      </p:sp>
    </p:spTree>
    <p:extLst>
      <p:ext uri="{BB962C8B-B14F-4D97-AF65-F5344CB8AC3E}">
        <p14:creationId xmlns:p14="http://schemas.microsoft.com/office/powerpoint/2010/main" val="418221083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0BD0F-D34B-426B-B819-A4DE4DC22C62}" type="datetimeFigureOut">
              <a:rPr lang="en-GB" smtClean="0"/>
              <a:t>14/03/2019</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00990-F342-4EF8-8FD8-ED9972A1EC70}" type="slidenum">
              <a:rPr lang="en-GB" smtClean="0"/>
              <a:t>‹#›</a:t>
            </a:fld>
            <a:endParaRPr lang="en-GB"/>
          </a:p>
        </p:txBody>
      </p:sp>
    </p:spTree>
    <p:extLst>
      <p:ext uri="{BB962C8B-B14F-4D97-AF65-F5344CB8AC3E}">
        <p14:creationId xmlns:p14="http://schemas.microsoft.com/office/powerpoint/2010/main" val="3187107069"/>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nvestcyprus.org.cy/" TargetMode="External"/><Relationship Id="rId2" Type="http://schemas.openxmlformats.org/officeDocument/2006/relationships/hyperlink" Target="http://www.moi.gov.cy/moi/moi.nsf/All/7402287258D069A7C22583B2002E381F"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cipregistry.mof.gov.cy/en/"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dirty="0">
                <a:latin typeface="Arial" panose="020B0604020202020204" pitchFamily="34" charset="0"/>
                <a:cs typeface="Arial" panose="020B0604020202020204" pitchFamily="34" charset="0"/>
              </a:rPr>
              <a:t>CYPRUS INVESTMENT PROGRAMME</a:t>
            </a:r>
          </a:p>
        </p:txBody>
      </p:sp>
      <p:sp>
        <p:nvSpPr>
          <p:cNvPr id="3" name="Subtitle 2"/>
          <p:cNvSpPr>
            <a:spLocks noGrp="1"/>
          </p:cNvSpPr>
          <p:nvPr>
            <p:ph type="subTitle" idx="1"/>
          </p:nvPr>
        </p:nvSpPr>
        <p:spPr/>
        <p:txBody>
          <a:bodyPr/>
          <a:lstStyle/>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8132" y="3645026"/>
            <a:ext cx="5105400" cy="1133475"/>
          </a:xfrm>
          <a:prstGeom prst="rect">
            <a:avLst/>
          </a:prstGeom>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783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GB" sz="1900" b="1" u="sng" dirty="0">
                <a:latin typeface="Arial" panose="020B0604020202020204" pitchFamily="34" charset="0"/>
                <a:cs typeface="Arial" panose="020B0604020202020204" pitchFamily="34" charset="0"/>
              </a:rPr>
              <a:t>Investment in Alternative Investment Funds or Registered Alternative Investment Funds or financial assets of Cypriot companies or Cypriot organizations that are licensed by Cyprus Securities and Exchange Commission :</a:t>
            </a:r>
          </a:p>
          <a:p>
            <a:pPr marL="109728" indent="0">
              <a:buNone/>
            </a:pPr>
            <a:r>
              <a:rPr lang="en-GB" sz="1900" dirty="0">
                <a:latin typeface="Arial" panose="020B0604020202020204" pitchFamily="34" charset="0"/>
                <a:cs typeface="Arial" panose="020B0604020202020204" pitchFamily="34" charset="0"/>
              </a:rPr>
              <a:t>The documents required:</a:t>
            </a:r>
          </a:p>
          <a:p>
            <a:r>
              <a:rPr lang="en-GB" sz="1900" dirty="0">
                <a:latin typeface="Arial" panose="020B0604020202020204" pitchFamily="34" charset="0"/>
                <a:cs typeface="Arial" panose="020B0604020202020204" pitchFamily="34" charset="0"/>
              </a:rPr>
              <a:t>Title/Titles and other relevant documents of the financial assets / units purchased. </a:t>
            </a:r>
          </a:p>
          <a:p>
            <a:r>
              <a:rPr lang="en-GB" sz="1900" dirty="0">
                <a:latin typeface="Arial" panose="020B0604020202020204" pitchFamily="34" charset="0"/>
                <a:cs typeface="Arial" panose="020B0604020202020204" pitchFamily="34" charset="0"/>
              </a:rPr>
              <a:t>Copy of the wire transfer to a Cypriot commercial banking institution in the name of the company or the organization. </a:t>
            </a:r>
          </a:p>
          <a:p>
            <a:r>
              <a:rPr lang="en-GB" sz="1900" dirty="0">
                <a:latin typeface="Arial" panose="020B0604020202020204" pitchFamily="34" charset="0"/>
                <a:cs typeface="Arial" panose="020B0604020202020204" pitchFamily="34" charset="0"/>
              </a:rPr>
              <a:t>Specific investment plan. </a:t>
            </a:r>
          </a:p>
          <a:p>
            <a:r>
              <a:rPr lang="en-GB" sz="1900" dirty="0">
                <a:latin typeface="Arial" panose="020B0604020202020204" pitchFamily="34" charset="0"/>
                <a:cs typeface="Arial" panose="020B0604020202020204" pitchFamily="34" charset="0"/>
              </a:rPr>
              <a:t>Confirmation by the </a:t>
            </a:r>
            <a:r>
              <a:rPr lang="en-GB" sz="1900" dirty="0" err="1">
                <a:latin typeface="Arial" panose="020B0604020202020204" pitchFamily="34" charset="0"/>
                <a:cs typeface="Arial" panose="020B0604020202020204" pitchFamily="34" charset="0"/>
              </a:rPr>
              <a:t>CySec</a:t>
            </a:r>
            <a:r>
              <a:rPr lang="en-GB" sz="1900" dirty="0">
                <a:latin typeface="Arial" panose="020B0604020202020204" pitchFamily="34" charset="0"/>
                <a:cs typeface="Arial" panose="020B0604020202020204" pitchFamily="34" charset="0"/>
              </a:rPr>
              <a:t>.</a:t>
            </a:r>
            <a:endParaRPr lang="en-GB" sz="1900" b="1" u="sng" dirty="0">
              <a:latin typeface="Arial" panose="020B0604020202020204" pitchFamily="34" charset="0"/>
              <a:cs typeface="Arial" panose="020B0604020202020204" pitchFamily="34" charset="0"/>
            </a:endParaRPr>
          </a:p>
          <a:p>
            <a:endParaRPr lang="en-GB" sz="19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pPr algn="ctr"/>
            <a:r>
              <a:rPr lang="en-GB" sz="3300" dirty="0">
                <a:latin typeface="Arial" panose="020B0604020202020204" pitchFamily="34" charset="0"/>
                <a:cs typeface="Arial" panose="020B0604020202020204" pitchFamily="34" charset="0"/>
              </a:rPr>
              <a:t>CRITERIA</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89391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GB" sz="1900" dirty="0">
                <a:latin typeface="Arial" panose="020B0604020202020204" pitchFamily="34" charset="0"/>
                <a:cs typeface="Arial" panose="020B0604020202020204" pitchFamily="34" charset="0"/>
              </a:rPr>
              <a:t>The applicants may proceed their application with a combination of the above mentioned investments, provided that the total investment will amount up to at least €2,0 million.</a:t>
            </a:r>
          </a:p>
        </p:txBody>
      </p:sp>
      <p:sp>
        <p:nvSpPr>
          <p:cNvPr id="3" name="Title 2"/>
          <p:cNvSpPr>
            <a:spLocks noGrp="1"/>
          </p:cNvSpPr>
          <p:nvPr>
            <p:ph type="title"/>
          </p:nvPr>
        </p:nvSpPr>
        <p:spPr/>
        <p:txBody>
          <a:bodyPr>
            <a:normAutofit/>
          </a:bodyPr>
          <a:lstStyle/>
          <a:p>
            <a:pPr algn="ctr"/>
            <a:r>
              <a:rPr lang="en-GB" sz="3300" dirty="0">
                <a:latin typeface="Arial" panose="020B0604020202020204" pitchFamily="34" charset="0"/>
                <a:cs typeface="Arial" panose="020B0604020202020204" pitchFamily="34" charset="0"/>
              </a:rPr>
              <a:t>CRITERIA</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2046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GB" sz="1500" dirty="0">
                <a:latin typeface="Arial" panose="020B0604020202020204" pitchFamily="34" charset="0"/>
                <a:cs typeface="Arial" panose="020B0604020202020204" pitchFamily="34" charset="0"/>
              </a:rPr>
              <a:t>CLEAN CRIMINAL RECORD</a:t>
            </a:r>
          </a:p>
          <a:p>
            <a:pPr algn="just"/>
            <a:r>
              <a:rPr lang="en-GB" sz="1500" dirty="0">
                <a:latin typeface="Arial" panose="020B0604020202020204" pitchFamily="34" charset="0"/>
                <a:cs typeface="Arial" panose="020B0604020202020204" pitchFamily="34" charset="0"/>
              </a:rPr>
              <a:t>SCHENGEN VISA</a:t>
            </a:r>
          </a:p>
          <a:p>
            <a:pPr algn="just"/>
            <a:r>
              <a:rPr lang="en-GB" sz="1500" dirty="0">
                <a:latin typeface="Arial" panose="020B0604020202020204" pitchFamily="34" charset="0"/>
                <a:cs typeface="Arial" panose="020B0604020202020204" pitchFamily="34" charset="0"/>
              </a:rPr>
              <a:t>RESIDENCE IN THE REPUBLIC OF CYPRUS</a:t>
            </a:r>
          </a:p>
          <a:p>
            <a:pPr algn="just"/>
            <a:r>
              <a:rPr lang="en-GB" sz="1500" dirty="0">
                <a:latin typeface="Arial" panose="020B0604020202020204" pitchFamily="34" charset="0"/>
                <a:cs typeface="Arial" panose="020B0604020202020204" pitchFamily="34" charset="0"/>
              </a:rPr>
              <a:t>CRITERIA REGARDING THE INVESTMENT SHOULD BE FULFILLED</a:t>
            </a:r>
          </a:p>
          <a:p>
            <a:pPr marL="109728" indent="0" algn="just">
              <a:buNone/>
            </a:pPr>
            <a:endParaRPr lang="en-GB" sz="1500" dirty="0">
              <a:latin typeface="Arial" panose="020B0604020202020204" pitchFamily="34" charset="0"/>
              <a:cs typeface="Arial" panose="020B0604020202020204" pitchFamily="34" charset="0"/>
            </a:endParaRPr>
          </a:p>
          <a:p>
            <a:pPr marL="109728" indent="0" algn="just">
              <a:buNone/>
            </a:pPr>
            <a:endParaRPr lang="en-GB" sz="1500" dirty="0">
              <a:latin typeface="Arial" panose="020B0604020202020204" pitchFamily="34" charset="0"/>
              <a:cs typeface="Arial" panose="020B0604020202020204" pitchFamily="34" charset="0"/>
            </a:endParaRPr>
          </a:p>
          <a:p>
            <a:pPr marL="109728" indent="0" algn="just">
              <a:buNone/>
            </a:pPr>
            <a:r>
              <a:rPr lang="en-GB" sz="1500" dirty="0">
                <a:latin typeface="Arial" panose="020B0604020202020204" pitchFamily="34" charset="0"/>
                <a:cs typeface="Arial" panose="020B0604020202020204" pitchFamily="34" charset="0"/>
              </a:rPr>
              <a:t>* THE DOCUMENTS ABOVE SHALL BE SUBMITTED WITH THE APPLICATION FORM OF M127 FOR THE EVALUATION OF APPLICATION</a:t>
            </a:r>
          </a:p>
          <a:p>
            <a:pPr algn="just"/>
            <a:endParaRPr lang="en-GB" sz="15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Autofit/>
          </a:bodyPr>
          <a:lstStyle/>
          <a:p>
            <a:pPr algn="ctr"/>
            <a:r>
              <a:rPr lang="en-GB" sz="3800" dirty="0"/>
              <a:t>   </a:t>
            </a:r>
            <a:r>
              <a:rPr lang="en-GB" sz="3300" dirty="0">
                <a:latin typeface="Arial" panose="020B0604020202020204" pitchFamily="34" charset="0"/>
                <a:cs typeface="Arial" panose="020B0604020202020204" pitchFamily="34" charset="0"/>
              </a:rPr>
              <a:t>REQUIRED DOCUMENTS FOR APPLICATION</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8893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lgn="just">
              <a:buNone/>
            </a:pPr>
            <a:r>
              <a:rPr lang="en-GB" dirty="0">
                <a:latin typeface="Arial" panose="020B0604020202020204" pitchFamily="34" charset="0"/>
                <a:cs typeface="Arial" panose="020B0604020202020204" pitchFamily="34" charset="0"/>
              </a:rPr>
              <a:t>Clean criminal record is a mandatory element of the application. This element also includes the condition that the applicant must not be one of the persons whose assets are frozen by European Union due to the sanctions. In addition, if the investor has any rejected prior application of citizenship in any other EU member state, the investor is not eligible for applying to Cyprus Investment Programme.</a:t>
            </a:r>
          </a:p>
          <a:p>
            <a:pPr marL="109728" indent="0" algn="just">
              <a:buNone/>
            </a:pPr>
            <a:endParaRPr lang="en-GB" dirty="0">
              <a:latin typeface="Arial" panose="020B0604020202020204" pitchFamily="34" charset="0"/>
              <a:cs typeface="Arial" panose="020B0604020202020204" pitchFamily="34" charset="0"/>
            </a:endParaRPr>
          </a:p>
          <a:p>
            <a:pPr algn="just"/>
            <a:r>
              <a:rPr lang="en-GB" dirty="0">
                <a:latin typeface="Arial" panose="020B0604020202020204" pitchFamily="34" charset="0"/>
                <a:cs typeface="Arial" panose="020B0604020202020204" pitchFamily="34" charset="0"/>
              </a:rPr>
              <a:t>Certificate of Clean Criminal Record from the country of origin and the country of residence (if different). </a:t>
            </a:r>
          </a:p>
          <a:p>
            <a:pPr algn="just"/>
            <a:r>
              <a:rPr lang="en-GB" dirty="0">
                <a:latin typeface="Arial" panose="020B0604020202020204" pitchFamily="34" charset="0"/>
                <a:cs typeface="Arial" panose="020B0604020202020204" pitchFamily="34" charset="0"/>
              </a:rPr>
              <a:t>Due Diligence Report from a prominent international database. For instance, World Check, LexisNexis Diligence, Regulatory </a:t>
            </a:r>
            <a:r>
              <a:rPr lang="en-GB" dirty="0" err="1">
                <a:latin typeface="Arial" panose="020B0604020202020204" pitchFamily="34" charset="0"/>
                <a:cs typeface="Arial" panose="020B0604020202020204" pitchFamily="34" charset="0"/>
              </a:rPr>
              <a:t>DataCorp</a:t>
            </a:r>
            <a:r>
              <a:rPr lang="en-GB" dirty="0">
                <a:latin typeface="Arial" panose="020B0604020202020204" pitchFamily="34" charset="0"/>
                <a:cs typeface="Arial" panose="020B0604020202020204" pitchFamily="34" charset="0"/>
              </a:rPr>
              <a:t> Inc. (Not older than 30 days)</a:t>
            </a:r>
          </a:p>
          <a:p>
            <a:pPr algn="just"/>
            <a:r>
              <a:rPr lang="en-GB" dirty="0">
                <a:latin typeface="Arial" panose="020B0604020202020204" pitchFamily="34" charset="0"/>
                <a:cs typeface="Arial" panose="020B0604020202020204" pitchFamily="34" charset="0"/>
              </a:rPr>
              <a:t>Declaration of the applicant regarding any prior citizenship application in any other state or in any other Member State of the European Union. </a:t>
            </a:r>
          </a:p>
          <a:p>
            <a:pPr algn="just"/>
            <a:r>
              <a:rPr lang="en-GB" dirty="0">
                <a:latin typeface="Arial" panose="020B0604020202020204" pitchFamily="34" charset="0"/>
                <a:cs typeface="Arial" panose="020B0604020202020204" pitchFamily="34" charset="0"/>
              </a:rPr>
              <a:t>Clean criminal record obligation also applies to the family members of the investor/applicant.</a:t>
            </a:r>
          </a:p>
          <a:p>
            <a:pPr algn="just"/>
            <a:endParaRPr lang="en-GB" dirty="0">
              <a:latin typeface="Arial" panose="020B0604020202020204" pitchFamily="34" charset="0"/>
              <a:cs typeface="Arial" panose="020B0604020202020204" pitchFamily="34" charset="0"/>
            </a:endParaRPr>
          </a:p>
          <a:p>
            <a:pPr algn="just"/>
            <a:r>
              <a:rPr lang="en-US" u="sng" dirty="0"/>
              <a:t>It goes without saying that the obligation of including a due diligence report in the applications of the investors, the spouses/partners and parents of the investors is still in force.</a:t>
            </a:r>
            <a:endParaRPr lang="en-GB" u="sng"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pPr algn="ctr"/>
            <a:r>
              <a:rPr lang="en-GB" sz="3300" dirty="0">
                <a:latin typeface="Arial" panose="020B0604020202020204" pitchFamily="34" charset="0"/>
                <a:cs typeface="Arial" panose="020B0604020202020204" pitchFamily="34" charset="0"/>
              </a:rPr>
              <a:t>CLEAN CRIMINAL RECORD</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6803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en-GB" sz="1900" dirty="0">
                <a:latin typeface="Arial" panose="020B0604020202020204" pitchFamily="34" charset="0"/>
                <a:cs typeface="Arial" panose="020B0604020202020204" pitchFamily="34" charset="0"/>
              </a:rPr>
              <a:t>If your citizenship of origin requires Schengen Visa for travelling in European Union; </a:t>
            </a:r>
          </a:p>
          <a:p>
            <a:pPr algn="just"/>
            <a:r>
              <a:rPr lang="en-GB" sz="1900" dirty="0">
                <a:latin typeface="Arial" panose="020B0604020202020204" pitchFamily="34" charset="0"/>
                <a:cs typeface="Arial" panose="020B0604020202020204" pitchFamily="34" charset="0"/>
              </a:rPr>
              <a:t>A copy of your valid Schengen visa is obligatory.</a:t>
            </a:r>
          </a:p>
          <a:p>
            <a:pPr algn="just"/>
            <a:r>
              <a:rPr lang="en-GB" sz="1900" dirty="0">
                <a:latin typeface="Arial" panose="020B0604020202020204" pitchFamily="34" charset="0"/>
                <a:cs typeface="Arial" panose="020B0604020202020204" pitchFamily="34" charset="0"/>
              </a:rPr>
              <a:t>Schengen Visa obligation also applies to the family members of the investors/applicants.</a:t>
            </a:r>
          </a:p>
          <a:p>
            <a:pPr algn="just"/>
            <a:endParaRPr lang="en-GB" sz="1900" dirty="0">
              <a:latin typeface="Arial" panose="020B0604020202020204" pitchFamily="34" charset="0"/>
              <a:cs typeface="Arial" panose="020B0604020202020204" pitchFamily="34" charset="0"/>
            </a:endParaRPr>
          </a:p>
          <a:p>
            <a:pPr marL="109728" indent="0" algn="just">
              <a:buNone/>
            </a:pPr>
            <a:r>
              <a:rPr lang="en-GB" sz="1900" dirty="0">
                <a:latin typeface="Arial" panose="020B0604020202020204" pitchFamily="34" charset="0"/>
                <a:cs typeface="Arial" panose="020B0604020202020204" pitchFamily="34" charset="0"/>
              </a:rPr>
              <a:t>*Nevertheless, the third country nationals who does not have this obligation for travelling across European Union, this obligation will be exempted.</a:t>
            </a:r>
          </a:p>
          <a:p>
            <a:pPr marL="109728" indent="0" algn="just">
              <a:buNone/>
            </a:pPr>
            <a:endParaRPr lang="en-GB" sz="19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pPr algn="ctr"/>
            <a:r>
              <a:rPr lang="en-GB" sz="3300" dirty="0">
                <a:latin typeface="Arial" panose="020B0604020202020204" pitchFamily="34" charset="0"/>
                <a:cs typeface="Arial" panose="020B0604020202020204" pitchFamily="34" charset="0"/>
              </a:rPr>
              <a:t>SCHENGEN VISA</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9992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RESIDENCE IN THE REPUBLIC OF CYPRUS</a:t>
            </a:r>
          </a:p>
          <a:p>
            <a:pPr marL="109728" indent="0">
              <a:buNone/>
            </a:pPr>
            <a:r>
              <a:rPr lang="en-GB" dirty="0">
                <a:latin typeface="Arial" panose="020B0604020202020204" pitchFamily="34" charset="0"/>
                <a:cs typeface="Arial" panose="020B0604020202020204" pitchFamily="34" charset="0"/>
              </a:rPr>
              <a:t>Possession of a permanent privately-owned residence in the Republic of Cyprus (with the value of €500.000 at least + VAT) is one of the terms and conditions for the CIP. For the family members of the investors (who are applying independently), it is possible to acquire the same permanent residence. The investment made for the residence can be used as a supplement to other investment requirements. Once the residence condition is fulfilled, there will be no need of purchasing another permanent residence but if the housing units invested have been used for the application to the Investment Programme, the total amount of investments mentioned as investment to the real estate will be at least €2.5 million.</a:t>
            </a:r>
          </a:p>
        </p:txBody>
      </p:sp>
      <p:sp>
        <p:nvSpPr>
          <p:cNvPr id="3" name="Title 2"/>
          <p:cNvSpPr>
            <a:spLocks noGrp="1"/>
          </p:cNvSpPr>
          <p:nvPr>
            <p:ph type="title"/>
          </p:nvPr>
        </p:nvSpPr>
        <p:spPr/>
        <p:txBody>
          <a:bodyPr>
            <a:noAutofit/>
          </a:bodyPr>
          <a:lstStyle/>
          <a:p>
            <a:pPr algn="ctr"/>
            <a:r>
              <a:rPr lang="en-GB" sz="3300" dirty="0">
                <a:latin typeface="Arial" panose="020B0604020202020204" pitchFamily="34" charset="0"/>
                <a:cs typeface="Arial" panose="020B0604020202020204" pitchFamily="34" charset="0"/>
              </a:rPr>
              <a:t>RESIDENCE IN </a:t>
            </a:r>
            <a:br>
              <a:rPr lang="en-GB" sz="3300" dirty="0">
                <a:latin typeface="Arial" panose="020B0604020202020204" pitchFamily="34" charset="0"/>
                <a:cs typeface="Arial" panose="020B0604020202020204" pitchFamily="34" charset="0"/>
              </a:rPr>
            </a:br>
            <a:r>
              <a:rPr lang="en-GB" sz="3300" dirty="0">
                <a:latin typeface="Arial" panose="020B0604020202020204" pitchFamily="34" charset="0"/>
                <a:cs typeface="Arial" panose="020B0604020202020204" pitchFamily="34" charset="0"/>
              </a:rPr>
              <a:t>THE REPUBLIC OF CYPRUS</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5758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endParaRPr lang="en-GB" sz="1900" dirty="0">
              <a:latin typeface="Arial" panose="020B0604020202020204" pitchFamily="34" charset="0"/>
              <a:cs typeface="Arial" panose="020B0604020202020204" pitchFamily="34" charset="0"/>
            </a:endParaRPr>
          </a:p>
          <a:p>
            <a:pPr marL="109728" indent="0" algn="just">
              <a:buNone/>
            </a:pPr>
            <a:endParaRPr lang="en-GB" sz="1900" dirty="0">
              <a:latin typeface="Arial" panose="020B0604020202020204" pitchFamily="34" charset="0"/>
              <a:cs typeface="Arial" panose="020B0604020202020204" pitchFamily="34" charset="0"/>
            </a:endParaRPr>
          </a:p>
          <a:p>
            <a:pPr marL="109728" indent="0" algn="just">
              <a:buNone/>
            </a:pPr>
            <a:endParaRPr lang="en-GB" sz="1900" dirty="0">
              <a:latin typeface="Arial" panose="020B0604020202020204" pitchFamily="34" charset="0"/>
              <a:cs typeface="Arial" panose="020B0604020202020204" pitchFamily="34" charset="0"/>
            </a:endParaRPr>
          </a:p>
          <a:p>
            <a:pPr marL="109728" indent="0" algn="just">
              <a:buNone/>
            </a:pPr>
            <a:endParaRPr lang="en-GB" sz="1900" dirty="0">
              <a:latin typeface="Arial" panose="020B0604020202020204" pitchFamily="34" charset="0"/>
              <a:cs typeface="Arial" panose="020B0604020202020204" pitchFamily="34" charset="0"/>
            </a:endParaRPr>
          </a:p>
          <a:p>
            <a:pPr marL="109728" indent="0" algn="just">
              <a:buNone/>
            </a:pPr>
            <a:r>
              <a:rPr lang="en-GB" sz="1900" dirty="0">
                <a:latin typeface="Arial" panose="020B0604020202020204" pitchFamily="34" charset="0"/>
                <a:cs typeface="Arial" panose="020B0604020202020204" pitchFamily="34" charset="0"/>
              </a:rPr>
              <a:t>The documents required: </a:t>
            </a:r>
            <a:r>
              <a:rPr lang="en-GB" sz="1900" u="sng" dirty="0">
                <a:latin typeface="Arial" panose="020B0604020202020204" pitchFamily="34" charset="0"/>
                <a:cs typeface="Arial" panose="020B0604020202020204" pitchFamily="34" charset="0"/>
              </a:rPr>
              <a:t>(Same As Investment In Real Estate Except Investment Plan)</a:t>
            </a:r>
          </a:p>
          <a:p>
            <a:pPr marL="109728" indent="0" algn="just">
              <a:buNone/>
            </a:pP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pPr algn="just"/>
            <a:endParaRPr lang="en-GB" dirty="0"/>
          </a:p>
        </p:txBody>
      </p:sp>
      <p:sp>
        <p:nvSpPr>
          <p:cNvPr id="3" name="Title 2"/>
          <p:cNvSpPr>
            <a:spLocks noGrp="1"/>
          </p:cNvSpPr>
          <p:nvPr>
            <p:ph type="title"/>
          </p:nvPr>
        </p:nvSpPr>
        <p:spPr/>
        <p:txBody>
          <a:bodyPr>
            <a:normAutofit/>
          </a:bodyPr>
          <a:lstStyle/>
          <a:p>
            <a:pPr algn="ctr"/>
            <a:r>
              <a:rPr lang="en-GB" sz="3300" dirty="0">
                <a:latin typeface="Arial" panose="020B0604020202020204" pitchFamily="34" charset="0"/>
                <a:cs typeface="Arial" panose="020B0604020202020204" pitchFamily="34" charset="0"/>
              </a:rPr>
              <a:t>RESIDENCE IN </a:t>
            </a:r>
            <a:br>
              <a:rPr lang="en-GB" sz="3300" dirty="0">
                <a:latin typeface="Arial" panose="020B0604020202020204" pitchFamily="34" charset="0"/>
                <a:cs typeface="Arial" panose="020B0604020202020204" pitchFamily="34" charset="0"/>
              </a:rPr>
            </a:br>
            <a:r>
              <a:rPr lang="en-GB" sz="3300" dirty="0">
                <a:latin typeface="Arial" panose="020B0604020202020204" pitchFamily="34" charset="0"/>
                <a:cs typeface="Arial" panose="020B0604020202020204" pitchFamily="34" charset="0"/>
              </a:rPr>
              <a:t>THE REPUBLIC OF CYPRUS</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2782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en-GB" sz="1900" b="1" dirty="0">
                <a:latin typeface="Arial" panose="020B0604020202020204" pitchFamily="34" charset="0"/>
                <a:cs typeface="Arial" panose="020B0604020202020204" pitchFamily="34" charset="0"/>
              </a:rPr>
              <a:t>RESIDENCE PERMIT IN THE REPUBLIC OF CYPRUS</a:t>
            </a:r>
            <a:endParaRPr lang="en-GB" sz="1900" dirty="0">
              <a:latin typeface="Arial" panose="020B0604020202020204" pitchFamily="34" charset="0"/>
              <a:cs typeface="Arial" panose="020B0604020202020204" pitchFamily="34" charset="0"/>
            </a:endParaRPr>
          </a:p>
          <a:p>
            <a:pPr algn="just"/>
            <a:r>
              <a:rPr lang="en-GB" sz="1900" dirty="0">
                <a:latin typeface="Arial" panose="020B0604020202020204" pitchFamily="34" charset="0"/>
                <a:cs typeface="Arial" panose="020B0604020202020204" pitchFamily="34" charset="0"/>
              </a:rPr>
              <a:t>The applicant must be a holder of residence permit in the Republic of Cyprus for a period of at least 6 months before the application. The residence permit of 6 months starts on the date of issuance of the residence permit card.</a:t>
            </a:r>
          </a:p>
          <a:p>
            <a:pPr marL="109728" indent="0" algn="just">
              <a:buNone/>
            </a:pPr>
            <a:br>
              <a:rPr lang="en-GB" sz="1900" dirty="0">
                <a:latin typeface="Arial" panose="020B0604020202020204" pitchFamily="34" charset="0"/>
                <a:cs typeface="Arial" panose="020B0604020202020204" pitchFamily="34" charset="0"/>
              </a:rPr>
            </a:br>
            <a:br>
              <a:rPr lang="en-GB" sz="1900" dirty="0">
                <a:latin typeface="Arial" panose="020B0604020202020204" pitchFamily="34" charset="0"/>
                <a:cs typeface="Arial" panose="020B0604020202020204" pitchFamily="34" charset="0"/>
              </a:rPr>
            </a:br>
            <a:r>
              <a:rPr lang="en-GB" sz="1900" dirty="0">
                <a:latin typeface="Arial" panose="020B0604020202020204" pitchFamily="34" charset="0"/>
                <a:cs typeface="Arial" panose="020B0604020202020204" pitchFamily="34" charset="0"/>
              </a:rPr>
              <a:t>*Residence permit obligation also applies for family members of the investor/the applicant.</a:t>
            </a:r>
          </a:p>
          <a:p>
            <a:pPr marL="109728" indent="0" algn="just">
              <a:buNone/>
            </a:pPr>
            <a:endParaRPr lang="en-GB" sz="19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67544" y="476672"/>
            <a:ext cx="8229600" cy="1143000"/>
          </a:xfrm>
        </p:spPr>
        <p:txBody>
          <a:bodyPr>
            <a:noAutofit/>
          </a:bodyPr>
          <a:lstStyle/>
          <a:p>
            <a:pPr algn="ctr"/>
            <a:r>
              <a:rPr lang="en-GB" sz="3300" dirty="0">
                <a:latin typeface="Arial" panose="020B0604020202020204" pitchFamily="34" charset="0"/>
                <a:cs typeface="Arial" panose="020B0604020202020204" pitchFamily="34" charset="0"/>
              </a:rPr>
              <a:t>RESIDENCE PERMIT </a:t>
            </a:r>
            <a:br>
              <a:rPr lang="en-GB" sz="3300" dirty="0">
                <a:latin typeface="Arial" panose="020B0604020202020204" pitchFamily="34" charset="0"/>
                <a:cs typeface="Arial" panose="020B0604020202020204" pitchFamily="34" charset="0"/>
              </a:rPr>
            </a:br>
            <a:r>
              <a:rPr lang="en-GB" sz="3300" dirty="0">
                <a:latin typeface="Arial" panose="020B0604020202020204" pitchFamily="34" charset="0"/>
                <a:cs typeface="Arial" panose="020B0604020202020204" pitchFamily="34" charset="0"/>
              </a:rPr>
              <a:t>IN THE REPUBLIC OF CYPRUS</a:t>
            </a:r>
            <a:br>
              <a:rPr lang="en-GB" sz="3300" dirty="0">
                <a:latin typeface="Arial" panose="020B0604020202020204" pitchFamily="34" charset="0"/>
                <a:cs typeface="Arial" panose="020B0604020202020204" pitchFamily="34" charset="0"/>
              </a:rPr>
            </a:br>
            <a:endParaRPr lang="en-GB" sz="3300"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6683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1900" dirty="0">
                <a:latin typeface="Arial" panose="020B0604020202020204" pitchFamily="34" charset="0"/>
                <a:cs typeface="Arial" panose="020B0604020202020204" pitchFamily="34" charset="0"/>
              </a:rPr>
              <a:t>MINISTRY OF INTERIOR – CYPRUS INVESTMENT PROGRAMME </a:t>
            </a:r>
            <a:r>
              <a:rPr lang="en-GB" sz="1900" dirty="0">
                <a:latin typeface="Arial" panose="020B0604020202020204" pitchFamily="34" charset="0"/>
                <a:cs typeface="Arial" panose="020B0604020202020204" pitchFamily="34" charset="0"/>
                <a:hlinkClick r:id="rId2"/>
              </a:rPr>
              <a:t>http://www.moi.gov.cy/moi/moi.nsf/All/7402287258D069A7C22583B2002E381F</a:t>
            </a:r>
            <a:r>
              <a:rPr lang="en-GB" sz="1900" dirty="0">
                <a:latin typeface="Arial" panose="020B0604020202020204" pitchFamily="34" charset="0"/>
                <a:cs typeface="Arial" panose="020B0604020202020204" pitchFamily="34" charset="0"/>
              </a:rPr>
              <a:t> </a:t>
            </a:r>
          </a:p>
          <a:p>
            <a:r>
              <a:rPr lang="en-GB" sz="1900" dirty="0">
                <a:latin typeface="Arial" panose="020B0604020202020204" pitchFamily="34" charset="0"/>
                <a:cs typeface="Arial" panose="020B0604020202020204" pitchFamily="34" charset="0"/>
              </a:rPr>
              <a:t>INVEST CYPRUS</a:t>
            </a:r>
            <a:br>
              <a:rPr lang="en-GB" sz="1900" dirty="0">
                <a:latin typeface="Arial" panose="020B0604020202020204" pitchFamily="34" charset="0"/>
                <a:cs typeface="Arial" panose="020B0604020202020204" pitchFamily="34" charset="0"/>
              </a:rPr>
            </a:br>
            <a:r>
              <a:rPr lang="en-GB" sz="1900" dirty="0">
                <a:latin typeface="Arial" panose="020B0604020202020204" pitchFamily="34" charset="0"/>
                <a:cs typeface="Arial" panose="020B0604020202020204" pitchFamily="34" charset="0"/>
                <a:hlinkClick r:id="rId3"/>
              </a:rPr>
              <a:t>https://www.investcyprus.org.cy/</a:t>
            </a:r>
            <a:endParaRPr lang="en-GB" sz="1900" dirty="0">
              <a:latin typeface="Arial" panose="020B0604020202020204" pitchFamily="34" charset="0"/>
              <a:cs typeface="Arial" panose="020B0604020202020204" pitchFamily="34" charset="0"/>
            </a:endParaRPr>
          </a:p>
          <a:p>
            <a:r>
              <a:rPr lang="en-GB" sz="1900" dirty="0">
                <a:latin typeface="Arial" panose="020B0604020202020204" pitchFamily="34" charset="0"/>
                <a:cs typeface="Arial" panose="020B0604020202020204" pitchFamily="34" charset="0"/>
              </a:rPr>
              <a:t>COMMITTEE OF SUPERVISION AND CONTROL FOR THE CYPRUS INVESTMENT PROGRAMME</a:t>
            </a:r>
            <a:br>
              <a:rPr lang="en-GB" sz="1900" dirty="0">
                <a:latin typeface="Arial" panose="020B0604020202020204" pitchFamily="34" charset="0"/>
                <a:cs typeface="Arial" panose="020B0604020202020204" pitchFamily="34" charset="0"/>
              </a:rPr>
            </a:br>
            <a:r>
              <a:rPr lang="en-GB" sz="1900" dirty="0">
                <a:latin typeface="Arial" panose="020B0604020202020204" pitchFamily="34" charset="0"/>
                <a:cs typeface="Arial" panose="020B0604020202020204" pitchFamily="34" charset="0"/>
                <a:hlinkClick r:id="rId4"/>
              </a:rPr>
              <a:t>http://cipregistry.mof.gov.cy/en/</a:t>
            </a:r>
            <a:r>
              <a:rPr lang="en-GB" sz="1900" dirty="0">
                <a:latin typeface="Arial" panose="020B0604020202020204" pitchFamily="34" charset="0"/>
                <a:cs typeface="Arial" panose="020B0604020202020204" pitchFamily="34" charset="0"/>
              </a:rPr>
              <a:t> </a:t>
            </a:r>
          </a:p>
          <a:p>
            <a:endParaRPr lang="en-GB" sz="1900" dirty="0">
              <a:latin typeface="Arial" panose="020B0604020202020204" pitchFamily="34" charset="0"/>
              <a:cs typeface="Arial" panose="020B0604020202020204" pitchFamily="34" charset="0"/>
            </a:endParaRPr>
          </a:p>
          <a:p>
            <a:endParaRPr lang="en-GB" sz="1900" dirty="0">
              <a:latin typeface="Arial" panose="020B0604020202020204" pitchFamily="34" charset="0"/>
              <a:cs typeface="Arial" panose="020B0604020202020204" pitchFamily="34" charset="0"/>
            </a:endParaRPr>
          </a:p>
          <a:p>
            <a:endParaRPr lang="en-GB" sz="19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rmAutofit/>
          </a:bodyPr>
          <a:lstStyle/>
          <a:p>
            <a:pPr algn="ctr"/>
            <a:r>
              <a:rPr lang="en-GB" sz="3300" dirty="0">
                <a:latin typeface="Arial" panose="020B0604020202020204" pitchFamily="34" charset="0"/>
                <a:cs typeface="Arial" panose="020B0604020202020204" pitchFamily="34" charset="0"/>
              </a:rPr>
              <a:t>USEFUL LINKS</a:t>
            </a:r>
          </a:p>
        </p:txBody>
      </p:sp>
      <p:pic>
        <p:nvPicPr>
          <p:cNvPr id="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5704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8395" y="1481138"/>
            <a:ext cx="6087211" cy="4525962"/>
          </a:xfrm>
        </p:spPr>
      </p:pic>
      <p:sp>
        <p:nvSpPr>
          <p:cNvPr id="3" name="Title 2"/>
          <p:cNvSpPr>
            <a:spLocks noGrp="1"/>
          </p:cNvSpPr>
          <p:nvPr>
            <p:ph type="title"/>
          </p:nvPr>
        </p:nvSpPr>
        <p:spPr/>
        <p:txBody>
          <a:bodyPr>
            <a:normAutofit/>
          </a:bodyPr>
          <a:lstStyle/>
          <a:p>
            <a:pPr algn="ctr"/>
            <a:r>
              <a:rPr lang="en-GB" sz="3300" dirty="0">
                <a:latin typeface="Arial" panose="020B0604020202020204" pitchFamily="34" charset="0"/>
                <a:cs typeface="Arial" panose="020B0604020202020204" pitchFamily="34" charset="0"/>
              </a:rPr>
              <a:t>CONTACT US</a:t>
            </a:r>
          </a:p>
        </p:txBody>
      </p:sp>
    </p:spTree>
    <p:extLst>
      <p:ext uri="{BB962C8B-B14F-4D97-AF65-F5344CB8AC3E}">
        <p14:creationId xmlns:p14="http://schemas.microsoft.com/office/powerpoint/2010/main" val="2044872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en-GB" dirty="0">
                <a:latin typeface="Arial" panose="020B0604020202020204" pitchFamily="34" charset="0"/>
                <a:cs typeface="Arial" panose="020B0604020202020204" pitchFamily="34" charset="0"/>
              </a:rPr>
              <a:t>Cyprus Investment Programme (hereinafter “CIP”) is designed to provide opportunity for non-Cypriot citizens who are willing to settle and conduct business in Cyprus. By this way, the investors can apply for citizenship with the condition of making investments in the Republic of Cyprus. The eligible applicants may acquire Cyprus citizenship by fulfilling the requirements of the CIP, subject to approval of the Ministry of Interior.</a:t>
            </a:r>
          </a:p>
          <a:p>
            <a:pPr algn="just"/>
            <a:r>
              <a:rPr lang="en-GB" dirty="0">
                <a:latin typeface="Arial" panose="020B0604020202020204" pitchFamily="34" charset="0"/>
                <a:cs typeface="Arial" panose="020B0604020202020204" pitchFamily="34" charset="0"/>
              </a:rPr>
              <a:t>CIP ensures the investors a highly efficient business environment within Cyprus and EU, reliable legislative and regulatory framework besides the highly specialized human capital, tax advantages and stable conditions.</a:t>
            </a:r>
          </a:p>
          <a:p>
            <a:pPr algn="just"/>
            <a:r>
              <a:rPr lang="en-GB" dirty="0">
                <a:latin typeface="Arial" panose="020B0604020202020204" pitchFamily="34" charset="0"/>
                <a:cs typeface="Arial" panose="020B0604020202020204" pitchFamily="34" charset="0"/>
              </a:rPr>
              <a:t>CIP provides equal possibility to family members of the investors for the application of citizenship. Therefore, family members can also apply for acquisition of citizenship once the investor fulfils the requirements of CIP.</a:t>
            </a:r>
          </a:p>
          <a:p>
            <a:pPr algn="just"/>
            <a:endParaRPr lang="en-GB" dirty="0">
              <a:latin typeface="Arial" panose="020B0604020202020204" pitchFamily="34" charset="0"/>
              <a:cs typeface="Arial" panose="020B0604020202020204" pitchFamily="34" charset="0"/>
            </a:endParaRPr>
          </a:p>
          <a:p>
            <a:pPr marL="109728" indent="0" algn="just">
              <a:buNone/>
            </a:pPr>
            <a:endParaRPr lang="en-GB" dirty="0">
              <a:latin typeface="Arial" panose="020B0604020202020204" pitchFamily="34" charset="0"/>
              <a:cs typeface="Arial" panose="020B0604020202020204" pitchFamily="34" charset="0"/>
            </a:endParaRPr>
          </a:p>
          <a:p>
            <a:pPr algn="just"/>
            <a:endParaRPr lang="en-GB"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lstStyle/>
          <a:p>
            <a:pPr algn="ctr"/>
            <a:r>
              <a:rPr lang="en-GB" sz="3300" dirty="0">
                <a:latin typeface="Arial" panose="020B0604020202020204" pitchFamily="34" charset="0"/>
                <a:cs typeface="Arial" panose="020B0604020202020204" pitchFamily="34" charset="0"/>
              </a:rPr>
              <a:t>INTRODUCTION</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337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just">
              <a:buNone/>
            </a:pPr>
            <a:r>
              <a:rPr lang="en-GB" sz="1900" b="1" dirty="0">
                <a:latin typeface="Arial" panose="020B0604020202020204" pitchFamily="34" charset="0"/>
                <a:cs typeface="Arial" panose="020B0604020202020204" pitchFamily="34" charset="0"/>
              </a:rPr>
              <a:t>GENERAL PROVISIONS</a:t>
            </a:r>
          </a:p>
          <a:p>
            <a:pPr algn="just"/>
            <a:r>
              <a:rPr lang="en-GB" sz="1900" b="1" u="sng" dirty="0">
                <a:latin typeface="Arial" panose="020B0604020202020204" pitchFamily="34" charset="0"/>
                <a:cs typeface="Arial" panose="020B0604020202020204" pitchFamily="34" charset="0"/>
              </a:rPr>
              <a:t>All following criteria should be fulfilled prior to application. The total amount of investments should be at least €2.0 million. </a:t>
            </a:r>
          </a:p>
          <a:p>
            <a:pPr algn="just"/>
            <a:r>
              <a:rPr lang="en-GB" sz="1900" b="1" u="sng" dirty="0">
                <a:latin typeface="Arial" panose="020B0604020202020204" pitchFamily="34" charset="0"/>
                <a:cs typeface="Arial" panose="020B0604020202020204" pitchFamily="34" charset="0"/>
              </a:rPr>
              <a:t>(The investments should be made 3 years before the application and the investments should be retained for 3 years after the application.</a:t>
            </a:r>
          </a:p>
          <a:p>
            <a:pPr algn="just"/>
            <a:endParaRPr lang="en-GB" sz="1900" b="1" u="sng" dirty="0">
              <a:latin typeface="Arial" panose="020B0604020202020204" pitchFamily="34" charset="0"/>
              <a:cs typeface="Arial" panose="020B0604020202020204" pitchFamily="34" charset="0"/>
            </a:endParaRPr>
          </a:p>
          <a:p>
            <a:pPr marL="109728" indent="0" algn="just">
              <a:buNone/>
            </a:pPr>
            <a:r>
              <a:rPr lang="en-GB" sz="1900" b="1" dirty="0">
                <a:latin typeface="Arial" panose="020B0604020202020204" pitchFamily="34" charset="0"/>
                <a:cs typeface="Arial" panose="020B0604020202020204" pitchFamily="34" charset="0"/>
              </a:rPr>
              <a:t>INVESTMENT CRITERIA</a:t>
            </a:r>
          </a:p>
          <a:p>
            <a:pPr marL="109728" indent="0" algn="just">
              <a:buNone/>
            </a:pPr>
            <a:r>
              <a:rPr lang="en-GB" sz="1900" b="1" u="sng" dirty="0">
                <a:latin typeface="Arial" panose="020B0604020202020204" pitchFamily="34" charset="0"/>
                <a:cs typeface="Arial" panose="020B0604020202020204" pitchFamily="34" charset="0"/>
              </a:rPr>
              <a:t>Donation to the Research and Innovation Foundation and the Cyprus Land Development Corporation:</a:t>
            </a:r>
          </a:p>
          <a:p>
            <a:pPr marL="109728" indent="0" algn="just">
              <a:buNone/>
            </a:pPr>
            <a:endParaRPr lang="en-GB" sz="1900" b="1" u="sng" dirty="0">
              <a:latin typeface="Arial" panose="020B0604020202020204" pitchFamily="34" charset="0"/>
              <a:cs typeface="Arial" panose="020B0604020202020204" pitchFamily="34" charset="0"/>
            </a:endParaRPr>
          </a:p>
          <a:p>
            <a:pPr algn="just"/>
            <a:r>
              <a:rPr lang="en-GB" sz="1900" dirty="0">
                <a:latin typeface="Arial" panose="020B0604020202020204" pitchFamily="34" charset="0"/>
                <a:cs typeface="Arial" panose="020B0604020202020204" pitchFamily="34" charset="0"/>
              </a:rPr>
              <a:t>As part of social policy, the applicants must donate minimum amount of €75.000 to the Research and Innovation Foundation or to a certified innovative enterprise or to a certified social enterprise.  </a:t>
            </a:r>
          </a:p>
        </p:txBody>
      </p:sp>
      <p:sp>
        <p:nvSpPr>
          <p:cNvPr id="2" name="Title 1"/>
          <p:cNvSpPr>
            <a:spLocks noGrp="1"/>
          </p:cNvSpPr>
          <p:nvPr>
            <p:ph type="title"/>
          </p:nvPr>
        </p:nvSpPr>
        <p:spPr/>
        <p:txBody>
          <a:bodyPr/>
          <a:lstStyle/>
          <a:p>
            <a:pPr algn="ctr"/>
            <a:r>
              <a:rPr lang="en-GB" sz="3300" dirty="0">
                <a:latin typeface="Arial" panose="020B0604020202020204" pitchFamily="34" charset="0"/>
                <a:cs typeface="Arial" panose="020B0604020202020204" pitchFamily="34" charset="0"/>
              </a:rPr>
              <a:t>CRITERIA</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6031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pPr marL="109728" indent="0" algn="just">
              <a:buNone/>
            </a:pPr>
            <a:r>
              <a:rPr lang="en-GB" sz="3500" b="1" u="sng" dirty="0">
                <a:latin typeface="Arial" panose="020B0604020202020204" pitchFamily="34" charset="0"/>
                <a:cs typeface="Arial" panose="020B0604020202020204" pitchFamily="34" charset="0"/>
              </a:rPr>
              <a:t>Donation to the Research and Innovation Foundation and the Cyprus Land Development Corporation:</a:t>
            </a:r>
          </a:p>
          <a:p>
            <a:pPr marL="109728" indent="0" algn="just">
              <a:buNone/>
            </a:pPr>
            <a:r>
              <a:rPr lang="en-GB" sz="3500" dirty="0">
                <a:latin typeface="Arial" panose="020B0604020202020204" pitchFamily="34" charset="0"/>
                <a:cs typeface="Arial" panose="020B0604020202020204" pitchFamily="34" charset="0"/>
              </a:rPr>
              <a:t>The documents required:</a:t>
            </a:r>
          </a:p>
          <a:p>
            <a:pPr algn="just"/>
            <a:r>
              <a:rPr lang="en-GB" sz="3500" dirty="0">
                <a:latin typeface="Arial" panose="020B0604020202020204" pitchFamily="34" charset="0"/>
                <a:cs typeface="Arial" panose="020B0604020202020204" pitchFamily="34" charset="0"/>
              </a:rPr>
              <a:t>Copy of the wire transfer of the donation to the Research and Innovation Foundation to an account in a Cypriot commercial banking institution in the name of the Foundation. </a:t>
            </a:r>
          </a:p>
          <a:p>
            <a:pPr algn="just"/>
            <a:r>
              <a:rPr lang="en-GB" sz="3500" dirty="0">
                <a:latin typeface="Arial" panose="020B0604020202020204" pitchFamily="34" charset="0"/>
                <a:cs typeface="Arial" panose="020B0604020202020204" pitchFamily="34" charset="0"/>
              </a:rPr>
              <a:t>Copy of the wire transfer of the donation to the Cyprus Land Development Corporation to an account in a Cypriot commercial banking institution in the name of the Corporation. </a:t>
            </a:r>
          </a:p>
          <a:p>
            <a:pPr algn="just"/>
            <a:r>
              <a:rPr lang="en-GB" sz="3500" dirty="0">
                <a:latin typeface="Arial" panose="020B0604020202020204" pitchFamily="34" charset="0"/>
                <a:cs typeface="Arial" panose="020B0604020202020204" pitchFamily="34" charset="0"/>
              </a:rPr>
              <a:t>Innovative enterprise certificate. </a:t>
            </a:r>
          </a:p>
          <a:p>
            <a:pPr algn="just"/>
            <a:r>
              <a:rPr lang="en-GB" sz="3500" dirty="0">
                <a:latin typeface="Arial" panose="020B0604020202020204" pitchFamily="34" charset="0"/>
                <a:cs typeface="Arial" panose="020B0604020202020204" pitchFamily="34" charset="0"/>
              </a:rPr>
              <a:t>Investment Agreement in Cypriot company or companies. </a:t>
            </a:r>
          </a:p>
          <a:p>
            <a:pPr algn="just"/>
            <a:r>
              <a:rPr lang="en-GB" sz="3500" dirty="0">
                <a:latin typeface="Arial" panose="020B0604020202020204" pitchFamily="34" charset="0"/>
                <a:cs typeface="Arial" panose="020B0604020202020204" pitchFamily="34" charset="0"/>
              </a:rPr>
              <a:t>Proof of payment of the agreed amount. </a:t>
            </a:r>
          </a:p>
          <a:p>
            <a:pPr algn="just"/>
            <a:r>
              <a:rPr lang="en-GB" sz="3500" dirty="0">
                <a:latin typeface="Arial" panose="020B0604020202020204" pitchFamily="34" charset="0"/>
                <a:cs typeface="Arial" panose="020B0604020202020204" pitchFamily="34" charset="0"/>
              </a:rPr>
              <a:t>Certificate of shareholders by the Registrar of Companies. </a:t>
            </a:r>
          </a:p>
          <a:p>
            <a:pPr algn="just"/>
            <a:r>
              <a:rPr lang="en-GB" sz="3500" dirty="0">
                <a:latin typeface="Arial" panose="020B0604020202020204" pitchFamily="34" charset="0"/>
                <a:cs typeface="Arial" panose="020B0604020202020204" pitchFamily="34" charset="0"/>
              </a:rPr>
              <a:t>Copy of the wire transfer to a Cypriot commercial banking institution in the name of the company or the organization. </a:t>
            </a:r>
          </a:p>
          <a:p>
            <a:pPr algn="just"/>
            <a:r>
              <a:rPr lang="en-GB" sz="3500" dirty="0">
                <a:latin typeface="Arial" panose="020B0604020202020204" pitchFamily="34" charset="0"/>
                <a:cs typeface="Arial" panose="020B0604020202020204" pitchFamily="34" charset="0"/>
              </a:rPr>
              <a:t>Specific investment plan. </a:t>
            </a:r>
          </a:p>
          <a:p>
            <a:pPr algn="just"/>
            <a:r>
              <a:rPr lang="en-GB" sz="3500" dirty="0">
                <a:latin typeface="Arial" panose="020B0604020202020204" pitchFamily="34" charset="0"/>
                <a:cs typeface="Arial" panose="020B0604020202020204" pitchFamily="34" charset="0"/>
              </a:rPr>
              <a:t>Copies of the employment contracts of the Cypriot or European Union citizens employed by the company in which the applicant has invested. </a:t>
            </a:r>
          </a:p>
          <a:p>
            <a:pPr algn="just"/>
            <a:r>
              <a:rPr lang="en-GB" sz="3500" dirty="0">
                <a:latin typeface="Arial" panose="020B0604020202020204" pitchFamily="34" charset="0"/>
                <a:cs typeface="Arial" panose="020B0604020202020204" pitchFamily="34" charset="0"/>
              </a:rPr>
              <a:t>Confirmation from the Social Insurance Department as to the insurable income of the Cypriot or European Union citizens employed in the company. </a:t>
            </a:r>
          </a:p>
          <a:p>
            <a:pPr algn="just"/>
            <a:r>
              <a:rPr lang="en-GB" sz="3500" dirty="0">
                <a:latin typeface="Arial" panose="020B0604020202020204" pitchFamily="34" charset="0"/>
                <a:cs typeface="Arial" panose="020B0604020202020204" pitchFamily="34" charset="0"/>
              </a:rPr>
              <a:t>Registration Certificate (MEU1) or Permanent Registration Certificate of Union Citizen (MEU3) for employees that are European Union citizens.</a:t>
            </a:r>
          </a:p>
          <a:p>
            <a:pPr algn="just"/>
            <a:endParaRPr lang="en-GB"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pPr algn="ctr"/>
            <a:r>
              <a:rPr lang="en-GB" sz="3300" dirty="0">
                <a:latin typeface="Arial" panose="020B0604020202020204" pitchFamily="34" charset="0"/>
                <a:cs typeface="Arial" panose="020B0604020202020204" pitchFamily="34" charset="0"/>
              </a:rPr>
              <a:t>CRITERIA</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0217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en-GB" sz="1900" b="1" u="sng" dirty="0">
                <a:latin typeface="Arial" panose="020B0604020202020204" pitchFamily="34" charset="0"/>
                <a:cs typeface="Arial" panose="020B0604020202020204" pitchFamily="34" charset="0"/>
              </a:rPr>
              <a:t>Investment in real estate, land development and infrastructure projects: </a:t>
            </a:r>
          </a:p>
          <a:p>
            <a:pPr marL="109728" indent="0" algn="just">
              <a:buNone/>
            </a:pPr>
            <a:endParaRPr lang="en-GB" sz="1900" b="1" u="sng" dirty="0">
              <a:latin typeface="Arial" panose="020B0604020202020204" pitchFamily="34" charset="0"/>
              <a:cs typeface="Arial" panose="020B0604020202020204" pitchFamily="34" charset="0"/>
            </a:endParaRPr>
          </a:p>
          <a:p>
            <a:pPr algn="just"/>
            <a:r>
              <a:rPr lang="en-GB" sz="1900" dirty="0">
                <a:latin typeface="Arial" panose="020B0604020202020204" pitchFamily="34" charset="0"/>
                <a:cs typeface="Arial" panose="020B0604020202020204" pitchFamily="34" charset="0"/>
              </a:rPr>
              <a:t>The applicants must make an investment of at least €2 million on a construction of building or land development project or any infrastructure project.</a:t>
            </a:r>
          </a:p>
          <a:p>
            <a:pPr marL="109728" indent="0" algn="just">
              <a:buNone/>
            </a:pPr>
            <a:endParaRPr lang="en-GB" sz="1900" dirty="0">
              <a:latin typeface="Arial" panose="020B0604020202020204" pitchFamily="34" charset="0"/>
              <a:cs typeface="Arial" panose="020B0604020202020204" pitchFamily="34" charset="0"/>
            </a:endParaRPr>
          </a:p>
          <a:p>
            <a:pPr marL="109728" indent="0" algn="just">
              <a:buNone/>
            </a:pPr>
            <a:r>
              <a:rPr lang="en-GB" sz="1900" dirty="0">
                <a:latin typeface="Arial" panose="020B0604020202020204" pitchFamily="34" charset="0"/>
                <a:cs typeface="Arial" panose="020B0604020202020204" pitchFamily="34" charset="0"/>
              </a:rPr>
              <a:t>* The purchase of land will be counted as a part of the investment required.</a:t>
            </a:r>
            <a:br>
              <a:rPr lang="en-GB" sz="1900" dirty="0">
                <a:latin typeface="Arial" panose="020B0604020202020204" pitchFamily="34" charset="0"/>
                <a:cs typeface="Arial" panose="020B0604020202020204" pitchFamily="34" charset="0"/>
              </a:rPr>
            </a:br>
            <a:endParaRPr lang="en-GB" sz="19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pPr algn="ctr"/>
            <a:r>
              <a:rPr lang="en-GB" sz="3300" dirty="0">
                <a:latin typeface="Arial" panose="020B0604020202020204" pitchFamily="34" charset="0"/>
                <a:cs typeface="Arial" panose="020B0604020202020204" pitchFamily="34" charset="0"/>
              </a:rPr>
              <a:t>CRITERIA</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9661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09728" indent="0" algn="just">
              <a:buNone/>
            </a:pPr>
            <a:r>
              <a:rPr lang="en-GB" sz="1400" b="1" u="sng" dirty="0">
                <a:latin typeface="Arial" panose="020B0604020202020204" pitchFamily="34" charset="0"/>
                <a:cs typeface="Arial" panose="020B0604020202020204" pitchFamily="34" charset="0"/>
              </a:rPr>
              <a:t>Investment in real estate, land development and infrastructure projects:</a:t>
            </a:r>
            <a:br>
              <a:rPr lang="en-GB" sz="1400" b="1" u="sng"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The documents required:</a:t>
            </a:r>
          </a:p>
          <a:p>
            <a:pPr algn="just"/>
            <a:r>
              <a:rPr lang="en-GB" sz="1400" dirty="0">
                <a:latin typeface="Arial" panose="020B0604020202020204" pitchFamily="34" charset="0"/>
                <a:cs typeface="Arial" panose="020B0604020202020204" pitchFamily="34" charset="0"/>
              </a:rPr>
              <a:t>Contract of sale. (Duly stamped)</a:t>
            </a:r>
          </a:p>
          <a:p>
            <a:pPr algn="just"/>
            <a:r>
              <a:rPr lang="en-GB" sz="1400" dirty="0">
                <a:latin typeface="Arial" panose="020B0604020202020204" pitchFamily="34" charset="0"/>
                <a:cs typeface="Arial" panose="020B0604020202020204" pitchFamily="34" charset="0"/>
              </a:rPr>
              <a:t>Title Deeds or Proof of Registration of the contract with the Lands and Surveys Department. </a:t>
            </a:r>
          </a:p>
          <a:p>
            <a:pPr algn="just"/>
            <a:r>
              <a:rPr lang="en-GB" sz="1400" dirty="0">
                <a:latin typeface="Arial" panose="020B0604020202020204" pitchFamily="34" charset="0"/>
                <a:cs typeface="Arial" panose="020B0604020202020204" pitchFamily="34" charset="0"/>
              </a:rPr>
              <a:t>Proofs of payment of the agreed purchase price. </a:t>
            </a:r>
          </a:p>
          <a:p>
            <a:pPr algn="just"/>
            <a:r>
              <a:rPr lang="en-GB" sz="1400" dirty="0">
                <a:latin typeface="Arial" panose="020B0604020202020204" pitchFamily="34" charset="0"/>
                <a:cs typeface="Arial" panose="020B0604020202020204" pitchFamily="34" charset="0"/>
              </a:rPr>
              <a:t>Copy of the wire transfer to a Cypriot commercial banking institution in the name of the seller or the seller’s company. </a:t>
            </a:r>
          </a:p>
          <a:p>
            <a:pPr algn="just"/>
            <a:r>
              <a:rPr lang="en-GB" sz="1400" dirty="0">
                <a:latin typeface="Arial" panose="020B0604020202020204" pitchFamily="34" charset="0"/>
                <a:cs typeface="Arial" panose="020B0604020202020204" pitchFamily="34" charset="0"/>
              </a:rPr>
              <a:t>An evaluation certificate from an independent registered land surveyor, if required by the Ministry of Interior or the Ministry of Finance. </a:t>
            </a:r>
          </a:p>
          <a:p>
            <a:pPr algn="just"/>
            <a:r>
              <a:rPr lang="en-GB" sz="1400" dirty="0">
                <a:latin typeface="Arial" panose="020B0604020202020204" pitchFamily="34" charset="0"/>
                <a:cs typeface="Arial" panose="020B0604020202020204" pitchFamily="34" charset="0"/>
              </a:rPr>
              <a:t>Investment Plan for the development of the purchased land, if the investment involves the purchase of land under development. </a:t>
            </a:r>
          </a:p>
          <a:p>
            <a:pPr algn="just"/>
            <a:r>
              <a:rPr lang="en-GB" sz="1400" dirty="0">
                <a:latin typeface="Arial" panose="020B0604020202020204" pitchFamily="34" charset="0"/>
                <a:cs typeface="Arial" panose="020B0604020202020204" pitchFamily="34" charset="0"/>
              </a:rPr>
              <a:t>Town-planning permit, provided that it is required by the Town and Country Planning Law. </a:t>
            </a:r>
          </a:p>
          <a:p>
            <a:pPr algn="just"/>
            <a:r>
              <a:rPr lang="en-GB" sz="1400" dirty="0">
                <a:latin typeface="Arial" panose="020B0604020202020204" pitchFamily="34" charset="0"/>
                <a:cs typeface="Arial" panose="020B0604020202020204" pitchFamily="34" charset="0"/>
              </a:rPr>
              <a:t>Declaration by the mortgage lender in the benefit of whom the purchased property or properties is mortgaged that will waive the mortgage, provided that the investor or the seller will pay the lender the amount set out in the declaration (bank waiver). </a:t>
            </a:r>
          </a:p>
          <a:p>
            <a:pPr algn="just"/>
            <a:r>
              <a:rPr lang="en-GB" sz="1400" dirty="0">
                <a:latin typeface="Arial" panose="020B0604020202020204" pitchFamily="34" charset="0"/>
                <a:cs typeface="Arial" panose="020B0604020202020204" pitchFamily="34" charset="0"/>
              </a:rPr>
              <a:t>Project completion certificate signed by the architect of the project. If the purchased property is under construction it is required either to maintain an amount equal to the 5% of the purchase value in a special account or for the seller to issue in the benefit of the purchaser a performance bank guarantee equal to the 5% of the purchase value. </a:t>
            </a:r>
          </a:p>
          <a:p>
            <a:pPr algn="just"/>
            <a:endParaRPr lang="en-GB" sz="14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pPr algn="ctr"/>
            <a:r>
              <a:rPr lang="en-GB" sz="3300" dirty="0">
                <a:latin typeface="Arial" panose="020B0604020202020204" pitchFamily="34" charset="0"/>
                <a:cs typeface="Arial" panose="020B0604020202020204" pitchFamily="34" charset="0"/>
              </a:rPr>
              <a:t>CRITERIA</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9014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en-GB" sz="1900" b="1" u="sng" dirty="0">
                <a:latin typeface="Arial" panose="020B0604020202020204" pitchFamily="34" charset="0"/>
                <a:cs typeface="Arial" panose="020B0604020202020204" pitchFamily="34" charset="0"/>
              </a:rPr>
              <a:t>Purchase or Establishment or Participation in Cypriot Companies or Businesses:</a:t>
            </a:r>
          </a:p>
          <a:p>
            <a:pPr marL="109728" indent="0" algn="just">
              <a:buNone/>
            </a:pPr>
            <a:endParaRPr lang="en-GB" sz="1900" b="1" u="sng" dirty="0">
              <a:latin typeface="Arial" panose="020B0604020202020204" pitchFamily="34" charset="0"/>
              <a:cs typeface="Arial" panose="020B0604020202020204" pitchFamily="34" charset="0"/>
            </a:endParaRPr>
          </a:p>
          <a:p>
            <a:pPr algn="just"/>
            <a:r>
              <a:rPr lang="en-GB" sz="1900" dirty="0">
                <a:latin typeface="Arial" panose="020B0604020202020204" pitchFamily="34" charset="0"/>
                <a:cs typeface="Arial" panose="020B0604020202020204" pitchFamily="34" charset="0"/>
              </a:rPr>
              <a:t>The applicants must invest at least €2 million on purchasing company or participating in company registered in the Republic of Cyprus.</a:t>
            </a:r>
          </a:p>
          <a:p>
            <a:pPr algn="just"/>
            <a:r>
              <a:rPr lang="en-GB" sz="1900" dirty="0">
                <a:latin typeface="Arial" panose="020B0604020202020204" pitchFamily="34" charset="0"/>
                <a:cs typeface="Arial" panose="020B0604020202020204" pitchFamily="34" charset="0"/>
              </a:rPr>
              <a:t>The applications will be evaluated on the verification basis which includes verifying the physical presence of the company, employment of at least 5 Cypriot or EU citizens. In case, more investors invest in the same company, the number of minimum employee requirement will be extended. </a:t>
            </a:r>
          </a:p>
        </p:txBody>
      </p:sp>
      <p:sp>
        <p:nvSpPr>
          <p:cNvPr id="3" name="Title 2"/>
          <p:cNvSpPr>
            <a:spLocks noGrp="1"/>
          </p:cNvSpPr>
          <p:nvPr>
            <p:ph type="title"/>
          </p:nvPr>
        </p:nvSpPr>
        <p:spPr/>
        <p:txBody>
          <a:bodyPr/>
          <a:lstStyle/>
          <a:p>
            <a:pPr algn="ctr"/>
            <a:r>
              <a:rPr lang="en-GB" sz="3300" dirty="0">
                <a:latin typeface="Arial" panose="020B0604020202020204" pitchFamily="34" charset="0"/>
                <a:cs typeface="Arial" panose="020B0604020202020204" pitchFamily="34" charset="0"/>
              </a:rPr>
              <a:t>CRITERIA</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6273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lgn="just">
              <a:buNone/>
            </a:pPr>
            <a:r>
              <a:rPr lang="en-GB" sz="1500" b="1" u="sng" dirty="0">
                <a:latin typeface="Arial" panose="020B0604020202020204" pitchFamily="34" charset="0"/>
                <a:cs typeface="Arial" panose="020B0604020202020204" pitchFamily="34" charset="0"/>
              </a:rPr>
              <a:t>Purchase or Establishment or Participation in Cypriot Companies or Businesses:</a:t>
            </a:r>
          </a:p>
          <a:p>
            <a:pPr marL="109728" indent="0" algn="just">
              <a:buNone/>
            </a:pPr>
            <a:r>
              <a:rPr lang="en-GB" sz="1500" dirty="0">
                <a:latin typeface="Arial" panose="020B0604020202020204" pitchFamily="34" charset="0"/>
                <a:cs typeface="Arial" panose="020B0604020202020204" pitchFamily="34" charset="0"/>
              </a:rPr>
              <a:t>The documents required:</a:t>
            </a:r>
          </a:p>
          <a:p>
            <a:pPr algn="just"/>
            <a:r>
              <a:rPr lang="en-GB" sz="1500" dirty="0">
                <a:latin typeface="Arial" panose="020B0604020202020204" pitchFamily="34" charset="0"/>
                <a:cs typeface="Arial" panose="020B0604020202020204" pitchFamily="34" charset="0"/>
              </a:rPr>
              <a:t>Investment Agreement in Cypriot company or companies. </a:t>
            </a:r>
          </a:p>
          <a:p>
            <a:pPr algn="just"/>
            <a:r>
              <a:rPr lang="en-GB" sz="1500" dirty="0">
                <a:latin typeface="Arial" panose="020B0604020202020204" pitchFamily="34" charset="0"/>
                <a:cs typeface="Arial" panose="020B0604020202020204" pitchFamily="34" charset="0"/>
              </a:rPr>
              <a:t>Proof of payment of the agreed amount. </a:t>
            </a:r>
          </a:p>
          <a:p>
            <a:pPr algn="just"/>
            <a:r>
              <a:rPr lang="en-GB" sz="1500" dirty="0">
                <a:latin typeface="Arial" panose="020B0604020202020204" pitchFamily="34" charset="0"/>
                <a:cs typeface="Arial" panose="020B0604020202020204" pitchFamily="34" charset="0"/>
              </a:rPr>
              <a:t>Certificate of shareholders by the Registrar of Companies.</a:t>
            </a:r>
          </a:p>
          <a:p>
            <a:pPr algn="just"/>
            <a:r>
              <a:rPr lang="en-GB" sz="1500" dirty="0">
                <a:latin typeface="Arial" panose="020B0604020202020204" pitchFamily="34" charset="0"/>
                <a:cs typeface="Arial" panose="020B0604020202020204" pitchFamily="34" charset="0"/>
              </a:rPr>
              <a:t>Copy of the wire transfer to a Cypriot commercial banking institution in the name of the company or the organization. </a:t>
            </a:r>
          </a:p>
          <a:p>
            <a:pPr algn="just"/>
            <a:r>
              <a:rPr lang="en-GB" sz="1500" dirty="0">
                <a:latin typeface="Arial" panose="020B0604020202020204" pitchFamily="34" charset="0"/>
                <a:cs typeface="Arial" panose="020B0604020202020204" pitchFamily="34" charset="0"/>
              </a:rPr>
              <a:t>Specific investment plan. </a:t>
            </a:r>
          </a:p>
          <a:p>
            <a:pPr algn="just"/>
            <a:r>
              <a:rPr lang="en-GB" sz="1500" dirty="0">
                <a:latin typeface="Arial" panose="020B0604020202020204" pitchFamily="34" charset="0"/>
                <a:cs typeface="Arial" panose="020B0604020202020204" pitchFamily="34" charset="0"/>
              </a:rPr>
              <a:t>Copies of the employment contracts of the Cypriot or European Union citizens employed by the company in which the applicant has invested. </a:t>
            </a:r>
          </a:p>
          <a:p>
            <a:pPr algn="just"/>
            <a:r>
              <a:rPr lang="en-GB" sz="1500" dirty="0">
                <a:latin typeface="Arial" panose="020B0604020202020204" pitchFamily="34" charset="0"/>
                <a:cs typeface="Arial" panose="020B0604020202020204" pitchFamily="34" charset="0"/>
              </a:rPr>
              <a:t>Confirmation from the Social Insurance Department as to the insurable income of the Cypriot or European Union citizens employed in the company. </a:t>
            </a:r>
          </a:p>
          <a:p>
            <a:pPr algn="just"/>
            <a:r>
              <a:rPr lang="en-GB" sz="1500" dirty="0">
                <a:latin typeface="Arial" panose="020B0604020202020204" pitchFamily="34" charset="0"/>
                <a:cs typeface="Arial" panose="020B0604020202020204" pitchFamily="34" charset="0"/>
              </a:rPr>
              <a:t>Registration Certificate (MEU1) or Permanent Registration Certificate of Union Citizen (MEU3) for employees that are European Union citizens. </a:t>
            </a:r>
          </a:p>
          <a:p>
            <a:pPr marL="109728" indent="0" algn="just">
              <a:buNone/>
            </a:pPr>
            <a:endParaRPr lang="en-GB" sz="1500" dirty="0">
              <a:latin typeface="Arial" panose="020B0604020202020204" pitchFamily="34" charset="0"/>
              <a:cs typeface="Arial" panose="020B0604020202020204" pitchFamily="34" charset="0"/>
            </a:endParaRPr>
          </a:p>
          <a:p>
            <a:pPr marL="109728" indent="0" algn="just">
              <a:buNone/>
            </a:pPr>
            <a:r>
              <a:rPr lang="en-GB" sz="1500" dirty="0">
                <a:latin typeface="Arial" panose="020B0604020202020204" pitchFamily="34" charset="0"/>
                <a:cs typeface="Arial" panose="020B0604020202020204" pitchFamily="34" charset="0"/>
              </a:rPr>
              <a:t>*Following the new amendment, investments to be made in the shipping industry are considered as eligible for the Investment Criteria.</a:t>
            </a:r>
          </a:p>
          <a:p>
            <a:pPr marL="109728" indent="0" algn="just">
              <a:buNone/>
            </a:pPr>
            <a:endParaRPr lang="en-GB" sz="1600" dirty="0"/>
          </a:p>
        </p:txBody>
      </p:sp>
      <p:sp>
        <p:nvSpPr>
          <p:cNvPr id="3" name="Title 2"/>
          <p:cNvSpPr>
            <a:spLocks noGrp="1"/>
          </p:cNvSpPr>
          <p:nvPr>
            <p:ph type="title"/>
          </p:nvPr>
        </p:nvSpPr>
        <p:spPr/>
        <p:txBody>
          <a:bodyPr/>
          <a:lstStyle/>
          <a:p>
            <a:pPr algn="ctr"/>
            <a:r>
              <a:rPr lang="en-GB" sz="3300" dirty="0">
                <a:latin typeface="Arial" panose="020B0604020202020204" pitchFamily="34" charset="0"/>
                <a:cs typeface="Arial" panose="020B0604020202020204" pitchFamily="34" charset="0"/>
              </a:rPr>
              <a:t>CRITERIA</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9816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09728" indent="0" algn="just">
              <a:buNone/>
            </a:pPr>
            <a:r>
              <a:rPr lang="en-GB" sz="1500" b="1" u="sng" dirty="0">
                <a:latin typeface="Arial" panose="020B0604020202020204" pitchFamily="34" charset="0"/>
                <a:cs typeface="Arial" panose="020B0604020202020204" pitchFamily="34" charset="0"/>
              </a:rPr>
              <a:t>Investment in Alternative Investment Funds or Registered Alternative Investment Funds or financial assets of Cypriot companies or Cypriot organizations that are licensed by Cyprus Securities and Exchange Commission :</a:t>
            </a:r>
          </a:p>
          <a:p>
            <a:pPr marL="109728" indent="0" algn="just">
              <a:buNone/>
            </a:pPr>
            <a:r>
              <a:rPr lang="en-GB" sz="1500" dirty="0">
                <a:latin typeface="Arial" panose="020B0604020202020204" pitchFamily="34" charset="0"/>
                <a:cs typeface="Arial" panose="020B0604020202020204" pitchFamily="34" charset="0"/>
              </a:rPr>
              <a:t>The applicants must invest at least €2 million on the purchase of Alternative Investment Funds (AIF) or Registered Alternative Investment Funds (RAIF). These funds should be;</a:t>
            </a:r>
          </a:p>
          <a:p>
            <a:pPr algn="just"/>
            <a:r>
              <a:rPr lang="en-GB" sz="1500" dirty="0">
                <a:latin typeface="Arial" panose="020B0604020202020204" pitchFamily="34" charset="0"/>
                <a:cs typeface="Arial" panose="020B0604020202020204" pitchFamily="34" charset="0"/>
              </a:rPr>
              <a:t>Funds which were established in the Republic of Cyprus. </a:t>
            </a:r>
          </a:p>
          <a:p>
            <a:pPr algn="just"/>
            <a:r>
              <a:rPr lang="en-GB" sz="1500" dirty="0">
                <a:latin typeface="Arial" panose="020B0604020202020204" pitchFamily="34" charset="0"/>
                <a:cs typeface="Arial" panose="020B0604020202020204" pitchFamily="34" charset="0"/>
              </a:rPr>
              <a:t>Licensed and supervised by the Cyprus Securities and Exchange Commission (</a:t>
            </a:r>
            <a:r>
              <a:rPr lang="en-GB" sz="1500" dirty="0" err="1">
                <a:latin typeface="Arial" panose="020B0604020202020204" pitchFamily="34" charset="0"/>
                <a:cs typeface="Arial" panose="020B0604020202020204" pitchFamily="34" charset="0"/>
              </a:rPr>
              <a:t>CySec</a:t>
            </a:r>
            <a:r>
              <a:rPr lang="en-GB" sz="1500" dirty="0">
                <a:latin typeface="Arial" panose="020B0604020202020204" pitchFamily="34" charset="0"/>
                <a:cs typeface="Arial" panose="020B0604020202020204" pitchFamily="34" charset="0"/>
              </a:rPr>
              <a:t>)</a:t>
            </a:r>
          </a:p>
          <a:p>
            <a:pPr algn="just"/>
            <a:r>
              <a:rPr lang="en-GB" sz="1500" dirty="0">
                <a:latin typeface="Arial" panose="020B0604020202020204" pitchFamily="34" charset="0"/>
                <a:cs typeface="Arial" panose="020B0604020202020204" pitchFamily="34" charset="0"/>
              </a:rPr>
              <a:t>Investments made by funds should be exclusively in the Republic of Cyprus</a:t>
            </a:r>
          </a:p>
          <a:p>
            <a:pPr algn="just"/>
            <a:r>
              <a:rPr lang="en-GB" sz="1500" dirty="0">
                <a:latin typeface="Arial" panose="020B0604020202020204" pitchFamily="34" charset="0"/>
                <a:cs typeface="Arial" panose="020B0604020202020204" pitchFamily="34" charset="0"/>
              </a:rPr>
              <a:t>Physical presence and substantial economic activity should be in the Republic of Cyprus</a:t>
            </a:r>
          </a:p>
          <a:p>
            <a:pPr algn="just"/>
            <a:r>
              <a:rPr lang="en-GB" sz="1500" dirty="0">
                <a:latin typeface="Arial" panose="020B0604020202020204" pitchFamily="34" charset="0"/>
                <a:cs typeface="Arial" panose="020B0604020202020204" pitchFamily="34" charset="0"/>
              </a:rPr>
              <a:t>Investment areas approved by the Minister of Finance.</a:t>
            </a:r>
          </a:p>
          <a:p>
            <a:pPr marL="109728" indent="0" algn="just">
              <a:buNone/>
            </a:pPr>
            <a:r>
              <a:rPr lang="en-GB" sz="1500" dirty="0">
                <a:latin typeface="Arial" panose="020B0604020202020204" pitchFamily="34" charset="0"/>
                <a:cs typeface="Arial" panose="020B0604020202020204" pitchFamily="34" charset="0"/>
              </a:rPr>
              <a:t>*Secondary market stock-market values of less than €200.000 are allowed.</a:t>
            </a:r>
          </a:p>
          <a:p>
            <a:pPr marL="109728" indent="0" algn="just">
              <a:buNone/>
            </a:pPr>
            <a:r>
              <a:rPr lang="en-GB" sz="1500" dirty="0">
                <a:latin typeface="Arial" panose="020B0604020202020204" pitchFamily="34" charset="0"/>
                <a:cs typeface="Arial" panose="020B0604020202020204" pitchFamily="34" charset="0"/>
              </a:rPr>
              <a:t>* The investments should be retained for at least 3 years.</a:t>
            </a:r>
          </a:p>
        </p:txBody>
      </p:sp>
      <p:sp>
        <p:nvSpPr>
          <p:cNvPr id="3" name="Title 2"/>
          <p:cNvSpPr>
            <a:spLocks noGrp="1"/>
          </p:cNvSpPr>
          <p:nvPr>
            <p:ph type="title"/>
          </p:nvPr>
        </p:nvSpPr>
        <p:spPr/>
        <p:txBody>
          <a:bodyPr/>
          <a:lstStyle/>
          <a:p>
            <a:pPr algn="ctr"/>
            <a:r>
              <a:rPr lang="en-GB" sz="3300" dirty="0">
                <a:latin typeface="Arial" panose="020B0604020202020204" pitchFamily="34" charset="0"/>
                <a:cs typeface="Arial" panose="020B0604020202020204" pitchFamily="34" charset="0"/>
              </a:rPr>
              <a:t>CRITERIA</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52613"/>
            <a:ext cx="1152128" cy="1069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0670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290</TotalTime>
  <Words>1551</Words>
  <Application>Microsoft Office PowerPoint</Application>
  <PresentationFormat>On-screen Show (4:3)</PresentationFormat>
  <Paragraphs>127</Paragraphs>
  <Slides>19</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19</vt:i4>
      </vt:variant>
    </vt:vector>
  </HeadingPairs>
  <TitlesOfParts>
    <vt:vector size="28" baseType="lpstr">
      <vt:lpstr>Arial</vt:lpstr>
      <vt:lpstr>Calibri</vt:lpstr>
      <vt:lpstr>Lucida Sans Unicode</vt:lpstr>
      <vt:lpstr>Verdana</vt:lpstr>
      <vt:lpstr>Wingdings 2</vt:lpstr>
      <vt:lpstr>Wingdings 3</vt:lpstr>
      <vt:lpstr>Concourse</vt:lpstr>
      <vt:lpstr>Custom Design</vt:lpstr>
      <vt:lpstr>1_Custom Design</vt:lpstr>
      <vt:lpstr>CYPRUS INVESTMENT PROGRAMME</vt:lpstr>
      <vt:lpstr>INTRODUCTION</vt:lpstr>
      <vt:lpstr>CRITERIA</vt:lpstr>
      <vt:lpstr>CRITERIA</vt:lpstr>
      <vt:lpstr>CRITERIA</vt:lpstr>
      <vt:lpstr>CRITERIA</vt:lpstr>
      <vt:lpstr>CRITERIA</vt:lpstr>
      <vt:lpstr>CRITERIA</vt:lpstr>
      <vt:lpstr>CRITERIA</vt:lpstr>
      <vt:lpstr>CRITERIA</vt:lpstr>
      <vt:lpstr>CRITERIA</vt:lpstr>
      <vt:lpstr>   REQUIRED DOCUMENTS FOR APPLICATION</vt:lpstr>
      <vt:lpstr>CLEAN CRIMINAL RECORD</vt:lpstr>
      <vt:lpstr>SCHENGEN VISA</vt:lpstr>
      <vt:lpstr>RESIDENCE IN  THE REPUBLIC OF CYPRUS</vt:lpstr>
      <vt:lpstr>RESIDENCE IN  THE REPUBLIC OF CYPRUS</vt:lpstr>
      <vt:lpstr>RESIDENCE PERMIT  IN THE REPUBLIC OF CYPRUS </vt:lpstr>
      <vt:lpstr>USEFUL LINKS</vt:lpstr>
      <vt:lpstr>CONTACT US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CYPRUS INVESTMENT PROGRAMME</dc:title>
  <dc:creator>user</dc:creator>
  <cp:lastModifiedBy>Anna Georgiou</cp:lastModifiedBy>
  <cp:revision>53</cp:revision>
  <dcterms:created xsi:type="dcterms:W3CDTF">2019-03-13T07:38:01Z</dcterms:created>
  <dcterms:modified xsi:type="dcterms:W3CDTF">2019-03-14T13:20:54Z</dcterms:modified>
</cp:coreProperties>
</file>